
<file path=[Content_Types].xml><?xml version="1.0" encoding="utf-8"?>
<Types xmlns="http://schemas.openxmlformats.org/package/2006/content-types">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301" r:id="rId4"/>
    <p:sldId id="302" r:id="rId5"/>
    <p:sldId id="303" r:id="rId6"/>
    <p:sldId id="260" r:id="rId7"/>
    <p:sldId id="305" r:id="rId8"/>
    <p:sldId id="306" r:id="rId9"/>
    <p:sldId id="307" r:id="rId10"/>
    <p:sldId id="308" r:id="rId11"/>
    <p:sldId id="309" r:id="rId12"/>
    <p:sldId id="310" r:id="rId13"/>
    <p:sldId id="311" r:id="rId14"/>
    <p:sldId id="312" r:id="rId15"/>
    <p:sldId id="313" r:id="rId16"/>
    <p:sldId id="314" r:id="rId17"/>
    <p:sldId id="319" r:id="rId18"/>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2" userDrawn="1">
          <p15:clr>
            <a:srgbClr val="A4A3A4"/>
          </p15:clr>
        </p15:guide>
        <p15:guide id="2" pos="38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92"/>
        <p:guide pos="387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gs" Target="tags/tag25.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051" name="Picture 7" descr="C3-HD-BTM.png"/>
          <p:cNvPicPr>
            <a:picLocks noChangeAspect="1"/>
          </p:cNvPicPr>
          <p:nvPr/>
        </p:nvPicPr>
        <p:blipFill>
          <a:blip r:embed="rId2"/>
          <a:stretch>
            <a:fillRect/>
          </a:stretch>
        </p:blipFill>
        <p:spPr>
          <a:xfrm>
            <a:off x="0" y="4375150"/>
            <a:ext cx="12192000" cy="2482850"/>
          </a:xfrm>
          <a:prstGeom prst="rect">
            <a:avLst/>
          </a:prstGeom>
          <a:noFill/>
          <a:ln w="9525">
            <a:noFill/>
          </a:ln>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pPr fontAlgn="auto"/>
            <a:r>
              <a:rPr lang="zh-CN" altLang="en-US" strike="noStrike" noProof="1" smtClean="0"/>
              <a:t>单击此处编辑母版标题样式</a:t>
            </a:r>
            <a:endParaRPr lang="en-US" strike="noStrike" noProof="1"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7908925" y="4314825"/>
            <a:ext cx="2911475" cy="374650"/>
          </a:xfrm>
          <a:prstGeom prst="rect">
            <a:avLst/>
          </a:prstGeom>
        </p:spPr>
        <p:txBody>
          <a:bodyPr vert="horz" lIns="91440" tIns="45720" rIns="91440" bIns="45720" rtlCol="0" anchor="ctr"/>
          <a:lstStyle/>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5" name="Footer Placeholder 4"/>
          <p:cNvSpPr>
            <a:spLocks noGrp="1"/>
          </p:cNvSpPr>
          <p:nvPr>
            <p:ph type="ftr" sz="quarter" idx="11"/>
          </p:nvPr>
        </p:nvSpPr>
        <p:spPr>
          <a:xfrm>
            <a:off x="1371600" y="4324350"/>
            <a:ext cx="6400800" cy="365125"/>
          </a:xfrm>
          <a:prstGeom prst="rect">
            <a:avLst/>
          </a:prstGeom>
        </p:spPr>
        <p:txBody>
          <a:bodyPr vert="horz" lIns="91440" tIns="45720" rIns="91440" bIns="45720" rtlCol="0" anchor="ctr"/>
          <a:lstStyle/>
          <a:p>
            <a:pPr fontAlgn="auto"/>
            <a:endParaRPr lang="en-US" strike="noStrike" noProof="1" dirty="0"/>
          </a:p>
        </p:txBody>
      </p:sp>
      <p:sp>
        <p:nvSpPr>
          <p:cNvPr id="6" name="Slide Number Placeholder 5"/>
          <p:cNvSpPr>
            <a:spLocks noGrp="1"/>
          </p:cNvSpPr>
          <p:nvPr>
            <p:ph type="sldNum" sz="quarter" idx="12"/>
          </p:nvPr>
        </p:nvSpPr>
        <p:spPr>
          <a:xfrm>
            <a:off x="8077200" y="1430338"/>
            <a:ext cx="2743200" cy="365125"/>
          </a:xfrm>
          <a:prstGeom prst="rect">
            <a:avLst/>
          </a:prstGeom>
        </p:spPr>
        <p:txBody>
          <a:bodyPr vert="horz" lIns="91440" tIns="45720" rIns="91440" bIns="45720" rtlCol="0" anchor="ctr"/>
          <a:lstStyle/>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3" name="type.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idx="1"/>
          </p:nvPr>
        </p:nvSpPr>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5" name="页脚占位符 4"/>
          <p:cNvSpPr>
            <a:spLocks noGrp="1"/>
          </p:cNvSpPr>
          <p:nvPr>
            <p:ph type="ftr" sz="quarter" idx="11"/>
          </p:nvPr>
        </p:nvSpPr>
        <p:spPr/>
        <p:txBody>
          <a:bodyPr/>
          <a:p>
            <a:pPr fontAlgn="auto"/>
            <a:endParaRPr lang="en-US" strike="noStrike" noProof="1" dirty="0"/>
          </a:p>
        </p:txBody>
      </p:sp>
      <p:sp>
        <p:nvSpPr>
          <p:cNvPr id="6" name="灯片编号占位符 5"/>
          <p:cNvSpPr>
            <a:spLocks noGrp="1"/>
          </p:cNvSpPr>
          <p:nvPr>
            <p:ph type="sldNum" sz="quarter" idx="12"/>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pic>
        <p:nvPicPr>
          <p:cNvPr id="3074" name="Picture 7" descr="C3-HD-BTM.png"/>
          <p:cNvPicPr>
            <a:picLocks noChangeAspect="1"/>
          </p:cNvPicPr>
          <p:nvPr/>
        </p:nvPicPr>
        <p:blipFill>
          <a:blip r:embed="rId2"/>
          <a:stretch>
            <a:fillRect/>
          </a:stretch>
        </p:blipFill>
        <p:spPr>
          <a:xfrm>
            <a:off x="0" y="4375150"/>
            <a:ext cx="12192000" cy="2482850"/>
          </a:xfrm>
          <a:prstGeom prst="rect">
            <a:avLst/>
          </a:prstGeom>
          <a:noFill/>
          <a:ln w="9525">
            <a:noFill/>
          </a:ln>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smtClean="0"/>
              <a:t>单击此处编辑母版文本样式</a:t>
            </a:r>
            <a:endParaRPr lang="zh-CN" altLang="en-US" strike="noStrike" noProof="1" smtClean="0"/>
          </a:p>
        </p:txBody>
      </p:sp>
      <p:sp>
        <p:nvSpPr>
          <p:cNvPr id="4" name="Date Placeholder 3"/>
          <p:cNvSpPr>
            <a:spLocks noGrp="1"/>
          </p:cNvSpPr>
          <p:nvPr>
            <p:ph type="dt" sz="half" idx="10"/>
          </p:nvPr>
        </p:nvSpPr>
        <p:spPr>
          <a:xfrm>
            <a:off x="7813675" y="381000"/>
            <a:ext cx="2911475" cy="365125"/>
          </a:xfrm>
          <a:prstGeom prst="rect">
            <a:avLst/>
          </a:prstGeom>
        </p:spPr>
        <p:txBody>
          <a:bodyPr vert="horz" lIns="91440" tIns="45720" rIns="91440" bIns="45720" rtlCol="0" anchor="ctr"/>
          <a:lstStyle>
            <a:lvl1pPr algn="r">
              <a:defRPr/>
            </a:lvl1pPr>
          </a:lstStyle>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5" name="Footer Placeholder 4"/>
          <p:cNvSpPr>
            <a:spLocks noGrp="1"/>
          </p:cNvSpPr>
          <p:nvPr>
            <p:ph type="ftr" sz="quarter" idx="11"/>
          </p:nvPr>
        </p:nvSpPr>
        <p:spPr>
          <a:xfrm>
            <a:off x="685800" y="381000"/>
            <a:ext cx="6991350" cy="363538"/>
          </a:xfrm>
          <a:prstGeom prst="rect">
            <a:avLst/>
          </a:prstGeom>
        </p:spPr>
        <p:txBody>
          <a:bodyPr vert="horz" lIns="91440" tIns="45720" rIns="91440" bIns="45720" rtlCol="0" anchor="ctr"/>
          <a:lstStyle/>
          <a:p>
            <a:pPr fontAlgn="auto"/>
            <a:endParaRPr lang="en-US" strike="noStrike" noProof="1" dirty="0"/>
          </a:p>
        </p:txBody>
      </p:sp>
      <p:sp>
        <p:nvSpPr>
          <p:cNvPr id="6" name="Slide Number Placeholder 5"/>
          <p:cNvSpPr>
            <a:spLocks noGrp="1"/>
          </p:cNvSpPr>
          <p:nvPr>
            <p:ph type="sldNum" sz="quarter" idx="12"/>
          </p:nvPr>
        </p:nvSpPr>
        <p:spPr>
          <a:xfrm>
            <a:off x="10861675" y="381000"/>
            <a:ext cx="644525" cy="365125"/>
          </a:xfrm>
          <a:prstGeom prst="rect">
            <a:avLst/>
          </a:prstGeom>
        </p:spPr>
        <p:txBody>
          <a:bodyPr vert="horz" lIns="91440" tIns="45720" rIns="91440" bIns="45720" rtlCol="0" anchor="ctr"/>
          <a:lstStyle/>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3" name="type.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85800" y="2194559"/>
            <a:ext cx="5334000" cy="4024125"/>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6172200" y="2194559"/>
            <a:ext cx="5334000" cy="4024125"/>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日期占位符 4"/>
          <p:cNvSpPr>
            <a:spLocks noGrp="1"/>
          </p:cNvSpPr>
          <p:nvPr>
            <p:ph type="dt" sz="half" idx="10"/>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6" name="页脚占位符 5"/>
          <p:cNvSpPr>
            <a:spLocks noGrp="1"/>
          </p:cNvSpPr>
          <p:nvPr>
            <p:ph type="ftr" sz="quarter" idx="11"/>
          </p:nvPr>
        </p:nvSpPr>
        <p:spPr/>
        <p:txBody>
          <a:bodyPr/>
          <a:p>
            <a:pPr fontAlgn="auto"/>
            <a:endParaRPr lang="en-US" strike="noStrike" noProof="1" dirty="0"/>
          </a:p>
        </p:txBody>
      </p:sp>
      <p:sp>
        <p:nvSpPr>
          <p:cNvPr id="7" name="灯片编号占位符 6"/>
          <p:cNvSpPr>
            <a:spLocks noGrp="1"/>
          </p:cNvSpPr>
          <p:nvPr>
            <p:ph type="sldNum" sz="quarter" idx="12"/>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85800" y="3132666"/>
            <a:ext cx="5311775" cy="3086019"/>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6172200" y="3132666"/>
            <a:ext cx="5334000" cy="3086019"/>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日期占位符 6"/>
          <p:cNvSpPr>
            <a:spLocks noGrp="1"/>
          </p:cNvSpPr>
          <p:nvPr>
            <p:ph type="dt" sz="half" idx="10"/>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8" name="页脚占位符 7"/>
          <p:cNvSpPr>
            <a:spLocks noGrp="1"/>
          </p:cNvSpPr>
          <p:nvPr>
            <p:ph type="ftr" sz="quarter" idx="11"/>
          </p:nvPr>
        </p:nvSpPr>
        <p:spPr/>
        <p:txBody>
          <a:bodyPr/>
          <a:p>
            <a:pPr fontAlgn="auto"/>
            <a:endParaRPr lang="en-US" strike="noStrike" noProof="1" dirty="0"/>
          </a:p>
        </p:txBody>
      </p:sp>
      <p:sp>
        <p:nvSpPr>
          <p:cNvPr id="9" name="灯片编号占位符 8"/>
          <p:cNvSpPr>
            <a:spLocks noGrp="1"/>
          </p:cNvSpPr>
          <p:nvPr>
            <p:ph type="sldNum" sz="quarter" idx="12"/>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dirty="0"/>
          </a:p>
        </p:txBody>
      </p:sp>
      <p:sp>
        <p:nvSpPr>
          <p:cNvPr id="3" name="日期占位符 2"/>
          <p:cNvSpPr>
            <a:spLocks noGrp="1"/>
          </p:cNvSpPr>
          <p:nvPr>
            <p:ph type="dt" sz="half" idx="10"/>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4" name="页脚占位符 3"/>
          <p:cNvSpPr>
            <a:spLocks noGrp="1"/>
          </p:cNvSpPr>
          <p:nvPr>
            <p:ph type="ftr" sz="quarter" idx="11"/>
          </p:nvPr>
        </p:nvSpPr>
        <p:spPr/>
        <p:txBody>
          <a:bodyPr/>
          <a:p>
            <a:pPr fontAlgn="auto"/>
            <a:endParaRPr lang="en-US" strike="noStrike" noProof="1" dirty="0"/>
          </a:p>
        </p:txBody>
      </p:sp>
      <p:sp>
        <p:nvSpPr>
          <p:cNvPr id="5" name="灯片编号占位符 4"/>
          <p:cNvSpPr>
            <a:spLocks noGrp="1"/>
          </p:cNvSpPr>
          <p:nvPr>
            <p:ph type="sldNum" sz="quarter" idx="12"/>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3" name="页脚占位符 2"/>
          <p:cNvSpPr>
            <a:spLocks noGrp="1"/>
          </p:cNvSpPr>
          <p:nvPr>
            <p:ph type="ftr" sz="quarter" idx="11"/>
          </p:nvPr>
        </p:nvSpPr>
        <p:spPr/>
        <p:txBody>
          <a:bodyPr/>
          <a:p>
            <a:pPr fontAlgn="auto"/>
            <a:endParaRPr lang="en-US" strike="noStrike" noProof="1" dirty="0"/>
          </a:p>
        </p:txBody>
      </p:sp>
      <p:sp>
        <p:nvSpPr>
          <p:cNvPr id="4" name="灯片编号占位符 3"/>
          <p:cNvSpPr>
            <a:spLocks noGrp="1"/>
          </p:cNvSpPr>
          <p:nvPr>
            <p:ph type="sldNum" sz="quarter" idx="12"/>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idx="1"/>
          </p:nvPr>
        </p:nvSpPr>
        <p:spPr>
          <a:xfrm>
            <a:off x="4995582" y="746759"/>
            <a:ext cx="6510618" cy="5471925"/>
          </a:xfrm>
        </p:spPr>
        <p:txBody>
          <a:bodyPr anchor="ct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6" name="页脚占位符 5"/>
          <p:cNvSpPr>
            <a:spLocks noGrp="1"/>
          </p:cNvSpPr>
          <p:nvPr>
            <p:ph type="ftr" sz="quarter" idx="11"/>
          </p:nvPr>
        </p:nvSpPr>
        <p:spPr/>
        <p:txBody>
          <a:bodyPr/>
          <a:p>
            <a:pPr fontAlgn="auto"/>
            <a:endParaRPr lang="en-US" strike="noStrike" noProof="1" dirty="0"/>
          </a:p>
        </p:txBody>
      </p:sp>
      <p:sp>
        <p:nvSpPr>
          <p:cNvPr id="7" name="灯片编号占位符 6"/>
          <p:cNvSpPr>
            <a:spLocks noGrp="1"/>
          </p:cNvSpPr>
          <p:nvPr>
            <p:ph type="sldNum" sz="quarter" idx="12"/>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pPr fontAlgn="auto"/>
            <a:r>
              <a:rPr lang="zh-CN" altLang="en-US" strike="noStrike" noProof="1" smtClean="0"/>
              <a:t>单击此处编辑母版标题样式</a:t>
            </a:r>
            <a:endParaRPr lang="en-US" strike="noStrike" noProof="1"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r>
              <a:rPr lang="zh-CN" altLang="en-US" strike="noStrike" noProof="1" smtClean="0"/>
              <a:t>单击图标添加图片</a:t>
            </a:r>
            <a:endParaRPr lang="en-US" strike="noStrike" noProof="1"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6" name="页脚占位符 5"/>
          <p:cNvSpPr>
            <a:spLocks noGrp="1"/>
          </p:cNvSpPr>
          <p:nvPr>
            <p:ph type="ftr" sz="quarter" idx="11"/>
          </p:nvPr>
        </p:nvSpPr>
        <p:spPr/>
        <p:txBody>
          <a:bodyPr/>
          <a:p>
            <a:pPr fontAlgn="auto"/>
            <a:endParaRPr lang="en-US" strike="noStrike" noProof="1" dirty="0"/>
          </a:p>
        </p:txBody>
      </p:sp>
      <p:sp>
        <p:nvSpPr>
          <p:cNvPr id="7" name="灯片编号占位符 6"/>
          <p:cNvSpPr>
            <a:spLocks noGrp="1"/>
          </p:cNvSpPr>
          <p:nvPr>
            <p:ph type="sldNum" sz="quarter" idx="12"/>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pPr fontAlgn="auto"/>
            <a:r>
              <a:rPr lang="zh-CN" altLang="en-US" strike="noStrike" noProof="1" smtClean="0"/>
              <a:t>单击此处编辑母版标题样式</a:t>
            </a:r>
            <a:endParaRPr lang="en-US" strike="noStrike" noProof="1"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r>
              <a:rPr lang="zh-CN" altLang="en-US" strike="noStrike" noProof="1" smtClean="0"/>
              <a:t>单击图标添加图片</a:t>
            </a:r>
            <a:endParaRPr lang="en-US" strike="noStrike" noProof="1"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6" name="页脚占位符 5"/>
          <p:cNvSpPr>
            <a:spLocks noGrp="1"/>
          </p:cNvSpPr>
          <p:nvPr>
            <p:ph type="ftr" sz="quarter" idx="11"/>
          </p:nvPr>
        </p:nvSpPr>
        <p:spPr/>
        <p:txBody>
          <a:bodyPr/>
          <a:p>
            <a:pPr fontAlgn="auto"/>
            <a:endParaRPr lang="en-US" strike="noStrike" noProof="1" dirty="0"/>
          </a:p>
        </p:txBody>
      </p:sp>
      <p:sp>
        <p:nvSpPr>
          <p:cNvPr id="7" name="灯片编号占位符 6"/>
          <p:cNvSpPr>
            <a:spLocks noGrp="1"/>
          </p:cNvSpPr>
          <p:nvPr>
            <p:ph type="sldNum" sz="quarter" idx="12"/>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标题和描述">
    <p:spTree>
      <p:nvGrpSpPr>
        <p:cNvPr id="1" name=""/>
        <p:cNvGrpSpPr/>
        <p:nvPr/>
      </p:nvGrpSpPr>
      <p:grpSpPr>
        <a:xfrm>
          <a:off x="0" y="0"/>
          <a:ext cx="0" cy="0"/>
          <a:chOff x="0" y="0"/>
          <a:chExt cx="0" cy="0"/>
        </a:xfrm>
      </p:grpSpPr>
      <p:pic>
        <p:nvPicPr>
          <p:cNvPr id="4098" name="Picture 8" descr="C3-HD-BTM.png"/>
          <p:cNvPicPr>
            <a:picLocks noChangeAspect="1"/>
          </p:cNvPicPr>
          <p:nvPr/>
        </p:nvPicPr>
        <p:blipFill>
          <a:blip r:embed="rId2"/>
          <a:stretch>
            <a:fillRect/>
          </a:stretch>
        </p:blipFill>
        <p:spPr>
          <a:xfrm>
            <a:off x="0" y="4375150"/>
            <a:ext cx="12192000" cy="2482850"/>
          </a:xfrm>
          <a:prstGeom prst="rect">
            <a:avLst/>
          </a:prstGeom>
          <a:noFill/>
          <a:ln w="9525">
            <a:noFill/>
          </a:ln>
        </p:spPr>
      </p:pic>
      <p:sp>
        <p:nvSpPr>
          <p:cNvPr id="2" name="Title 1"/>
          <p:cNvSpPr>
            <a:spLocks noGrp="1"/>
          </p:cNvSpPr>
          <p:nvPr>
            <p:ph type="title"/>
          </p:nvPr>
        </p:nvSpPr>
        <p:spPr>
          <a:xfrm>
            <a:off x="685800" y="753532"/>
            <a:ext cx="10820400" cy="2802467"/>
          </a:xfrm>
        </p:spPr>
        <p:txBody>
          <a:bodyPr anchor="ctr"/>
          <a:lstStyle>
            <a:lvl1pPr algn="l">
              <a:defRPr sz="3200"/>
            </a:lvl1pPr>
          </a:lstStyle>
          <a:p>
            <a:pPr fontAlgn="auto"/>
            <a:r>
              <a:rPr lang="zh-CN" altLang="en-US" strike="noStrike" noProof="1" smtClean="0"/>
              <a:t>单击此处编辑母版标题样式</a:t>
            </a:r>
            <a:endParaRPr lang="en-US" strike="noStrike" noProof="1"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Date Placeholder 4"/>
          <p:cNvSpPr>
            <a:spLocks noGrp="1"/>
          </p:cNvSpPr>
          <p:nvPr>
            <p:ph type="dt" sz="half" idx="10"/>
          </p:nvPr>
        </p:nvSpPr>
        <p:spPr>
          <a:xfrm>
            <a:off x="7813675" y="381000"/>
            <a:ext cx="2911475" cy="365125"/>
          </a:xfrm>
          <a:prstGeom prst="rect">
            <a:avLst/>
          </a:prstGeom>
        </p:spPr>
        <p:txBody>
          <a:bodyPr vert="horz" lIns="91440" tIns="45720" rIns="91440" bIns="45720" rtlCol="0" anchor="ctr"/>
          <a:lstStyle>
            <a:lvl1pPr algn="r">
              <a:defRPr/>
            </a:lvl1pPr>
          </a:lstStyle>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6" name="Footer Placeholder 5"/>
          <p:cNvSpPr>
            <a:spLocks noGrp="1"/>
          </p:cNvSpPr>
          <p:nvPr>
            <p:ph type="ftr" sz="quarter" idx="11"/>
          </p:nvPr>
        </p:nvSpPr>
        <p:spPr>
          <a:xfrm>
            <a:off x="685800" y="379413"/>
            <a:ext cx="6991350" cy="365125"/>
          </a:xfrm>
          <a:prstGeom prst="rect">
            <a:avLst/>
          </a:prstGeom>
        </p:spPr>
        <p:txBody>
          <a:bodyPr vert="horz" lIns="91440" tIns="45720" rIns="91440" bIns="45720" rtlCol="0" anchor="ctr"/>
          <a:lstStyle/>
          <a:p>
            <a:pPr fontAlgn="auto"/>
            <a:endParaRPr lang="en-US" strike="noStrike" noProof="1" dirty="0"/>
          </a:p>
        </p:txBody>
      </p:sp>
      <p:sp>
        <p:nvSpPr>
          <p:cNvPr id="7" name="Slide Number Placeholder 6"/>
          <p:cNvSpPr>
            <a:spLocks noGrp="1"/>
          </p:cNvSpPr>
          <p:nvPr>
            <p:ph type="sldNum" sz="quarter" idx="12"/>
          </p:nvPr>
        </p:nvSpPr>
        <p:spPr>
          <a:xfrm>
            <a:off x="10861675" y="381000"/>
            <a:ext cx="644525" cy="365125"/>
          </a:xfrm>
          <a:prstGeom prst="rect">
            <a:avLst/>
          </a:prstGeom>
        </p:spPr>
        <p:txBody>
          <a:bodyPr vert="horz" lIns="91440" tIns="45720" rIns="91440" bIns="45720" rtlCol="0" anchor="ctr"/>
          <a:lstStyle/>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3" name="type.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带描述的引言">
    <p:spTree>
      <p:nvGrpSpPr>
        <p:cNvPr id="1" name=""/>
        <p:cNvGrpSpPr/>
        <p:nvPr/>
      </p:nvGrpSpPr>
      <p:grpSpPr>
        <a:xfrm>
          <a:off x="0" y="0"/>
          <a:ext cx="0" cy="0"/>
          <a:chOff x="0" y="0"/>
          <a:chExt cx="0" cy="0"/>
        </a:xfrm>
      </p:grpSpPr>
      <p:pic>
        <p:nvPicPr>
          <p:cNvPr id="5122" name="Picture 10" descr="C3-HD-BTM.png"/>
          <p:cNvPicPr>
            <a:picLocks noChangeAspect="1"/>
          </p:cNvPicPr>
          <p:nvPr/>
        </p:nvPicPr>
        <p:blipFill>
          <a:blip r:embed="rId2"/>
          <a:stretch>
            <a:fillRect/>
          </a:stretch>
        </p:blipFill>
        <p:spPr>
          <a:xfrm>
            <a:off x="0" y="4375150"/>
            <a:ext cx="12192000" cy="2482850"/>
          </a:xfrm>
          <a:prstGeom prst="rect">
            <a:avLst/>
          </a:prstGeom>
          <a:noFill/>
          <a:ln w="9525">
            <a:noFill/>
          </a:ln>
        </p:spPr>
      </p:pic>
      <p:sp>
        <p:nvSpPr>
          <p:cNvPr id="9" name="TextBox 8"/>
          <p:cNvSpPr txBox="1"/>
          <p:nvPr/>
        </p:nvSpPr>
        <p:spPr>
          <a:xfrm>
            <a:off x="476250" y="933450"/>
            <a:ext cx="609600" cy="584200"/>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fontAlgn="auto"/>
            <a:r>
              <a:rPr lang="en-US" sz="8000" strike="noStrike" noProof="1" dirty="0">
                <a:solidFill>
                  <a:schemeClr val="tx1"/>
                </a:solidFill>
                <a:effectLst/>
                <a:latin typeface="+mn-lt"/>
                <a:ea typeface="+mn-ea"/>
                <a:cs typeface="+mn-cs"/>
              </a:rPr>
              <a:t>“</a:t>
            </a:r>
            <a:endParaRPr lang="en-US" sz="8000" strike="noStrike" noProof="1" dirty="0">
              <a:solidFill>
                <a:schemeClr val="tx1"/>
              </a:solidFill>
              <a:effectLst/>
            </a:endParaRPr>
          </a:p>
        </p:txBody>
      </p:sp>
      <p:sp>
        <p:nvSpPr>
          <p:cNvPr id="10" name="TextBox 9"/>
          <p:cNvSpPr txBox="1"/>
          <p:nvPr/>
        </p:nvSpPr>
        <p:spPr>
          <a:xfrm>
            <a:off x="10983913" y="2701925"/>
            <a:ext cx="609600" cy="584200"/>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fontAlgn="auto"/>
            <a:r>
              <a:rPr lang="en-US" sz="8000" strike="noStrike" noProof="1" dirty="0">
                <a:solidFill>
                  <a:schemeClr val="tx1"/>
                </a:solidFill>
                <a:effectLst/>
                <a:latin typeface="+mn-lt"/>
                <a:ea typeface="+mn-ea"/>
                <a:cs typeface="+mn-cs"/>
              </a:rPr>
              <a:t>”</a:t>
            </a:r>
            <a:endParaRPr lang="en-US" sz="8000" strike="noStrike" noProof="1" dirty="0">
              <a:solidFill>
                <a:schemeClr val="tx1"/>
              </a:solidFill>
              <a:effectLst/>
            </a:endParaRPr>
          </a:p>
        </p:txBody>
      </p:sp>
      <p:sp>
        <p:nvSpPr>
          <p:cNvPr id="2" name="Title 1"/>
          <p:cNvSpPr>
            <a:spLocks noGrp="1"/>
          </p:cNvSpPr>
          <p:nvPr>
            <p:ph type="title"/>
          </p:nvPr>
        </p:nvSpPr>
        <p:spPr>
          <a:xfrm>
            <a:off x="1024467" y="753533"/>
            <a:ext cx="10151533" cy="2604495"/>
          </a:xfrm>
        </p:spPr>
        <p:txBody>
          <a:bodyPr anchor="ctr"/>
          <a:lstStyle>
            <a:lvl1pPr algn="l">
              <a:defRPr sz="3200"/>
            </a:lvl1pPr>
          </a:lstStyle>
          <a:p>
            <a:pPr fontAlgn="auto"/>
            <a:r>
              <a:rPr lang="zh-CN" altLang="en-US" strike="noStrike" noProof="1" smtClean="0"/>
              <a:t>单击此处编辑母版标题样式</a:t>
            </a:r>
            <a:endParaRPr lang="en-US" strike="noStrike" noProof="1"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Date Placeholder 4"/>
          <p:cNvSpPr>
            <a:spLocks noGrp="1"/>
          </p:cNvSpPr>
          <p:nvPr>
            <p:ph type="dt" sz="half" idx="10"/>
          </p:nvPr>
        </p:nvSpPr>
        <p:spPr>
          <a:xfrm>
            <a:off x="7813675" y="381000"/>
            <a:ext cx="2911475" cy="365125"/>
          </a:xfrm>
          <a:prstGeom prst="rect">
            <a:avLst/>
          </a:prstGeom>
        </p:spPr>
        <p:txBody>
          <a:bodyPr vert="horz" lIns="91440" tIns="45720" rIns="91440" bIns="45720" rtlCol="0" anchor="ctr"/>
          <a:lstStyle>
            <a:lvl1pPr algn="r">
              <a:defRPr/>
            </a:lvl1pPr>
          </a:lstStyle>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6" name="Footer Placeholder 5"/>
          <p:cNvSpPr>
            <a:spLocks noGrp="1"/>
          </p:cNvSpPr>
          <p:nvPr>
            <p:ph type="ftr" sz="quarter" idx="11"/>
          </p:nvPr>
        </p:nvSpPr>
        <p:spPr>
          <a:xfrm>
            <a:off x="685800" y="379413"/>
            <a:ext cx="6991350" cy="365125"/>
          </a:xfrm>
          <a:prstGeom prst="rect">
            <a:avLst/>
          </a:prstGeom>
        </p:spPr>
        <p:txBody>
          <a:bodyPr vert="horz" lIns="91440" tIns="45720" rIns="91440" bIns="45720" rtlCol="0" anchor="ctr"/>
          <a:lstStyle/>
          <a:p>
            <a:pPr fontAlgn="auto"/>
            <a:endParaRPr lang="en-US" strike="noStrike" noProof="1" dirty="0"/>
          </a:p>
        </p:txBody>
      </p:sp>
      <p:sp>
        <p:nvSpPr>
          <p:cNvPr id="7" name="Slide Number Placeholder 6"/>
          <p:cNvSpPr>
            <a:spLocks noGrp="1"/>
          </p:cNvSpPr>
          <p:nvPr>
            <p:ph type="sldNum" sz="quarter" idx="12"/>
          </p:nvPr>
        </p:nvSpPr>
        <p:spPr>
          <a:xfrm>
            <a:off x="10861675" y="381000"/>
            <a:ext cx="644525" cy="365125"/>
          </a:xfrm>
          <a:prstGeom prst="rect">
            <a:avLst/>
          </a:prstGeom>
        </p:spPr>
        <p:txBody>
          <a:bodyPr vert="horz" lIns="91440" tIns="45720" rIns="91440" bIns="45720" rtlCol="0" anchor="ctr"/>
          <a:lstStyle/>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3" name="type.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名片">
    <p:spTree>
      <p:nvGrpSpPr>
        <p:cNvPr id="1" name=""/>
        <p:cNvGrpSpPr/>
        <p:nvPr/>
      </p:nvGrpSpPr>
      <p:grpSpPr>
        <a:xfrm>
          <a:off x="0" y="0"/>
          <a:ext cx="0" cy="0"/>
          <a:chOff x="0" y="0"/>
          <a:chExt cx="0" cy="0"/>
        </a:xfrm>
      </p:grpSpPr>
      <p:pic>
        <p:nvPicPr>
          <p:cNvPr id="6146" name="Picture 7" descr="C3-HD-BTM.png"/>
          <p:cNvPicPr>
            <a:picLocks noChangeAspect="1"/>
          </p:cNvPicPr>
          <p:nvPr/>
        </p:nvPicPr>
        <p:blipFill>
          <a:blip r:embed="rId2"/>
          <a:stretch>
            <a:fillRect/>
          </a:stretch>
        </p:blipFill>
        <p:spPr>
          <a:xfrm>
            <a:off x="0" y="4375150"/>
            <a:ext cx="12192000" cy="2482850"/>
          </a:xfrm>
          <a:prstGeom prst="rect">
            <a:avLst/>
          </a:prstGeom>
          <a:noFill/>
          <a:ln w="9525">
            <a:noFill/>
          </a:ln>
        </p:spPr>
      </p:pic>
      <p:sp>
        <p:nvSpPr>
          <p:cNvPr id="2" name="Title 1"/>
          <p:cNvSpPr>
            <a:spLocks noGrp="1"/>
          </p:cNvSpPr>
          <p:nvPr>
            <p:ph type="title"/>
          </p:nvPr>
        </p:nvSpPr>
        <p:spPr>
          <a:xfrm>
            <a:off x="1024495" y="1124701"/>
            <a:ext cx="10146186" cy="2511835"/>
          </a:xfrm>
        </p:spPr>
        <p:txBody>
          <a:bodyPr anchor="b"/>
          <a:lstStyle>
            <a:lvl1pPr algn="l">
              <a:defRPr sz="3200"/>
            </a:lvl1pPr>
          </a:lstStyle>
          <a:p>
            <a:pPr fontAlgn="auto"/>
            <a:r>
              <a:rPr lang="zh-CN" altLang="en-US" strike="noStrike" noProof="1" smtClean="0"/>
              <a:t>单击此处编辑母版标题样式</a:t>
            </a:r>
            <a:endParaRPr lang="en-US" strike="noStrike" noProof="1"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Date Placeholder 4"/>
          <p:cNvSpPr>
            <a:spLocks noGrp="1"/>
          </p:cNvSpPr>
          <p:nvPr>
            <p:ph type="dt" sz="half" idx="10"/>
          </p:nvPr>
        </p:nvSpPr>
        <p:spPr>
          <a:xfrm>
            <a:off x="7813675" y="379413"/>
            <a:ext cx="2911475" cy="365125"/>
          </a:xfrm>
          <a:prstGeom prst="rect">
            <a:avLst/>
          </a:prstGeom>
        </p:spPr>
        <p:txBody>
          <a:bodyPr vert="horz" lIns="91440" tIns="45720" rIns="91440" bIns="45720" rtlCol="0" anchor="ctr"/>
          <a:lstStyle>
            <a:lvl1pPr algn="r">
              <a:defRPr/>
            </a:lvl1pPr>
          </a:lstStyle>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6" name="Footer Placeholder 5"/>
          <p:cNvSpPr>
            <a:spLocks noGrp="1"/>
          </p:cNvSpPr>
          <p:nvPr>
            <p:ph type="ftr" sz="quarter" idx="11"/>
          </p:nvPr>
        </p:nvSpPr>
        <p:spPr>
          <a:xfrm>
            <a:off x="685800" y="379413"/>
            <a:ext cx="6991350" cy="365125"/>
          </a:xfrm>
          <a:prstGeom prst="rect">
            <a:avLst/>
          </a:prstGeom>
        </p:spPr>
        <p:txBody>
          <a:bodyPr vert="horz" lIns="91440" tIns="45720" rIns="91440" bIns="45720" rtlCol="0" anchor="ctr"/>
          <a:lstStyle/>
          <a:p>
            <a:pPr fontAlgn="auto"/>
            <a:endParaRPr lang="en-US" strike="noStrike" noProof="1" dirty="0"/>
          </a:p>
        </p:txBody>
      </p:sp>
      <p:sp>
        <p:nvSpPr>
          <p:cNvPr id="7" name="Slide Number Placeholder 6"/>
          <p:cNvSpPr>
            <a:spLocks noGrp="1"/>
          </p:cNvSpPr>
          <p:nvPr>
            <p:ph type="sldNum" sz="quarter" idx="12"/>
          </p:nvPr>
        </p:nvSpPr>
        <p:spPr>
          <a:xfrm>
            <a:off x="10861675" y="381000"/>
            <a:ext cx="644525" cy="365125"/>
          </a:xfrm>
          <a:prstGeom prst="rect">
            <a:avLst/>
          </a:prstGeom>
        </p:spPr>
        <p:txBody>
          <a:bodyPr vert="horz" lIns="91440" tIns="45720" rIns="91440" bIns="45720" rtlCol="0" anchor="ctr"/>
          <a:lstStyle/>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3" name="type.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pPr fontAlgn="auto"/>
            <a:r>
              <a:rPr lang="zh-CN" altLang="en-US" strike="noStrike" noProof="1" smtClean="0"/>
              <a:t>单击此处编辑母版标题样式</a:t>
            </a:r>
            <a:endParaRPr lang="en-US" strike="noStrike" noProof="1"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zh-CN" altLang="en-US" strike="noStrike" noProof="1" smtClean="0"/>
              <a:t>单击此处编辑母版文本样式</a:t>
            </a:r>
            <a:endParaRPr lang="zh-CN" altLang="en-US" strike="noStrike" noProof="1" smtClean="0"/>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zh-CN" altLang="en-US" strike="noStrike" noProof="1" smtClean="0"/>
              <a:t>单击此处编辑母版文本样式</a:t>
            </a:r>
            <a:endParaRPr lang="zh-CN" altLang="en-US" strike="noStrike" noProof="1" smtClean="0"/>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zh-CN" altLang="en-US" strike="noStrike" noProof="1" smtClean="0"/>
              <a:t>单击此处编辑母版文本样式</a:t>
            </a:r>
            <a:endParaRPr lang="zh-CN" altLang="en-US" strike="noStrike" noProof="1" smtClean="0"/>
          </a:p>
        </p:txBody>
      </p:sp>
      <p:sp>
        <p:nvSpPr>
          <p:cNvPr id="2" name="日期占位符 1"/>
          <p:cNvSpPr>
            <a:spLocks noGrp="1"/>
          </p:cNvSpPr>
          <p:nvPr>
            <p:ph type="dt" sz="half" idx="18"/>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3" name="页脚占位符 2"/>
          <p:cNvSpPr>
            <a:spLocks noGrp="1"/>
          </p:cNvSpPr>
          <p:nvPr>
            <p:ph type="ftr" sz="quarter" idx="19"/>
          </p:nvPr>
        </p:nvSpPr>
        <p:spPr/>
        <p:txBody>
          <a:bodyPr/>
          <a:p>
            <a:pPr fontAlgn="auto"/>
            <a:endParaRPr lang="en-US" strike="noStrike" noProof="1" dirty="0"/>
          </a:p>
        </p:txBody>
      </p:sp>
      <p:sp>
        <p:nvSpPr>
          <p:cNvPr id="4" name="灯片编号占位符 3"/>
          <p:cNvSpPr>
            <a:spLocks noGrp="1"/>
          </p:cNvSpPr>
          <p:nvPr>
            <p:ph type="sldNum" sz="quarter" idx="20"/>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pPr fontAlgn="auto"/>
            <a:r>
              <a:rPr lang="zh-CN" altLang="en-US" strike="noStrike" noProof="1" smtClean="0"/>
              <a:t>单击此处编辑母版标题样式</a:t>
            </a:r>
            <a:endParaRPr lang="en-US" strike="noStrike" noProof="1"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fontAlgn="auto"/>
            <a:r>
              <a:rPr lang="zh-CN" altLang="en-US" strike="noStrike" noProof="1" smtClean="0"/>
              <a:t>单击图标添加图片</a:t>
            </a:r>
            <a:endParaRPr lang="en-US" strike="noStrike" noProof="1"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zh-CN" altLang="en-US" strike="noStrike" noProof="1" smtClean="0"/>
              <a:t>单击此处编辑母版文本样式</a:t>
            </a:r>
            <a:endParaRPr lang="zh-CN" altLang="en-US" strike="noStrike" noProof="1" smtClean="0"/>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fontAlgn="auto"/>
            <a:r>
              <a:rPr lang="zh-CN" altLang="en-US" strike="noStrike" noProof="1" smtClean="0"/>
              <a:t>单击图标添加图片</a:t>
            </a:r>
            <a:endParaRPr lang="en-US" strike="noStrike" noProof="1"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zh-CN" altLang="en-US" strike="noStrike" noProof="1" smtClean="0"/>
              <a:t>单击此处编辑母版文本样式</a:t>
            </a:r>
            <a:endParaRPr lang="zh-CN" altLang="en-US" strike="noStrike" noProof="1" smtClean="0"/>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fontAlgn="auto"/>
            <a:r>
              <a:rPr lang="zh-CN" altLang="en-US" strike="noStrike" noProof="1" smtClean="0"/>
              <a:t>单击图标添加图片</a:t>
            </a:r>
            <a:endParaRPr lang="en-US" strike="noStrike" noProof="1"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zh-CN" altLang="en-US" strike="noStrike" noProof="1" smtClean="0"/>
              <a:t>单击此处编辑母版文本样式</a:t>
            </a:r>
            <a:endParaRPr lang="zh-CN" altLang="en-US" strike="noStrike" noProof="1" smtClean="0"/>
          </a:p>
        </p:txBody>
      </p:sp>
      <p:sp>
        <p:nvSpPr>
          <p:cNvPr id="2" name="日期占位符 1"/>
          <p:cNvSpPr>
            <a:spLocks noGrp="1"/>
          </p:cNvSpPr>
          <p:nvPr>
            <p:ph type="dt" sz="half" idx="23"/>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3" name="页脚占位符 2"/>
          <p:cNvSpPr>
            <a:spLocks noGrp="1"/>
          </p:cNvSpPr>
          <p:nvPr>
            <p:ph type="ftr" sz="quarter" idx="24"/>
          </p:nvPr>
        </p:nvSpPr>
        <p:spPr/>
        <p:txBody>
          <a:bodyPr/>
          <a:p>
            <a:pPr fontAlgn="auto"/>
            <a:endParaRPr lang="en-US" strike="noStrike" noProof="1" dirty="0"/>
          </a:p>
        </p:txBody>
      </p:sp>
      <p:sp>
        <p:nvSpPr>
          <p:cNvPr id="4" name="灯片编号占位符 3"/>
          <p:cNvSpPr>
            <a:spLocks noGrp="1"/>
          </p:cNvSpPr>
          <p:nvPr>
            <p:ph type="sldNum" sz="quarter" idx="25"/>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5" name="页脚占位符 4"/>
          <p:cNvSpPr>
            <a:spLocks noGrp="1"/>
          </p:cNvSpPr>
          <p:nvPr>
            <p:ph type="ftr" sz="quarter" idx="11"/>
          </p:nvPr>
        </p:nvSpPr>
        <p:spPr/>
        <p:txBody>
          <a:bodyPr/>
          <a:p>
            <a:pPr fontAlgn="auto"/>
            <a:endParaRPr lang="en-US" strike="noStrike" noProof="1" dirty="0"/>
          </a:p>
        </p:txBody>
      </p:sp>
      <p:sp>
        <p:nvSpPr>
          <p:cNvPr id="6" name="灯片编号占位符 5"/>
          <p:cNvSpPr>
            <a:spLocks noGrp="1"/>
          </p:cNvSpPr>
          <p:nvPr>
            <p:ph type="sldNum" sz="quarter" idx="12"/>
          </p:nvPr>
        </p:nvSpPr>
        <p:spPr/>
        <p:txBody>
          <a:bodyPr/>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2" name="type.wav"/>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10;文本">
    <p:spTree>
      <p:nvGrpSpPr>
        <p:cNvPr id="1" name=""/>
        <p:cNvGrpSpPr/>
        <p:nvPr/>
      </p:nvGrpSpPr>
      <p:grpSpPr>
        <a:xfrm>
          <a:off x="0" y="0"/>
          <a:ext cx="0" cy="0"/>
          <a:chOff x="0" y="0"/>
          <a:chExt cx="0" cy="0"/>
        </a:xfrm>
      </p:grpSpPr>
      <p:pic>
        <p:nvPicPr>
          <p:cNvPr id="7170" name="Picture 8" descr="C3-HD-BTM.png"/>
          <p:cNvPicPr>
            <a:picLocks noChangeAspect="1"/>
          </p:cNvPicPr>
          <p:nvPr/>
        </p:nvPicPr>
        <p:blipFill>
          <a:blip r:embed="rId2"/>
          <a:stretch>
            <a:fillRect/>
          </a:stretch>
        </p:blipFill>
        <p:spPr>
          <a:xfrm>
            <a:off x="0" y="4375150"/>
            <a:ext cx="12192000" cy="2482850"/>
          </a:xfrm>
          <a:prstGeom prst="rect">
            <a:avLst/>
          </a:prstGeom>
          <a:noFill/>
          <a:ln w="9525">
            <a:noFill/>
          </a:ln>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Date Placeholder 3"/>
          <p:cNvSpPr>
            <a:spLocks noGrp="1"/>
          </p:cNvSpPr>
          <p:nvPr>
            <p:ph type="dt" sz="half" idx="10"/>
          </p:nvPr>
        </p:nvSpPr>
        <p:spPr>
          <a:xfrm>
            <a:off x="7813675" y="379413"/>
            <a:ext cx="2911475" cy="365125"/>
          </a:xfrm>
          <a:prstGeom prst="rect">
            <a:avLst/>
          </a:prstGeom>
        </p:spPr>
        <p:txBody>
          <a:bodyPr vert="horz" lIns="91440" tIns="45720" rIns="91440" bIns="45720" rtlCol="0" anchor="ctr"/>
          <a:lstStyle>
            <a:lvl1pPr algn="r">
              <a:defRPr/>
            </a:lvl1pPr>
          </a:lstStyle>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5" name="Footer Placeholder 4"/>
          <p:cNvSpPr>
            <a:spLocks noGrp="1"/>
          </p:cNvSpPr>
          <p:nvPr>
            <p:ph type="ftr" sz="quarter" idx="11"/>
          </p:nvPr>
        </p:nvSpPr>
        <p:spPr>
          <a:xfrm>
            <a:off x="685800" y="381000"/>
            <a:ext cx="6991350" cy="365125"/>
          </a:xfrm>
          <a:prstGeom prst="rect">
            <a:avLst/>
          </a:prstGeom>
        </p:spPr>
        <p:txBody>
          <a:bodyPr vert="horz" lIns="91440" tIns="45720" rIns="91440" bIns="45720" rtlCol="0" anchor="ctr"/>
          <a:lstStyle/>
          <a:p>
            <a:pPr fontAlgn="auto"/>
            <a:endParaRPr lang="en-US" strike="noStrike" noProof="1" dirty="0"/>
          </a:p>
        </p:txBody>
      </p:sp>
      <p:sp>
        <p:nvSpPr>
          <p:cNvPr id="6" name="Slide Number Placeholder 5"/>
          <p:cNvSpPr>
            <a:spLocks noGrp="1"/>
          </p:cNvSpPr>
          <p:nvPr>
            <p:ph type="sldNum" sz="quarter" idx="12"/>
          </p:nvPr>
        </p:nvSpPr>
        <p:spPr>
          <a:xfrm>
            <a:off x="10861675" y="381000"/>
            <a:ext cx="644525" cy="365125"/>
          </a:xfrm>
          <a:prstGeom prst="rect">
            <a:avLst/>
          </a:prstGeom>
        </p:spPr>
        <p:txBody>
          <a:bodyPr vert="horz" lIns="91440" tIns="45720" rIns="91440" bIns="45720" rtlCol="0" anchor="ctr"/>
          <a:lstStyle/>
          <a:p>
            <a:pPr fontAlgn="auto"/>
            <a:fld id="{6D22F896-40B5-4ADD-8801-0D06FADFA095}" type="slidenum">
              <a:rPr lang="en-US" sz="1050" strike="noStrike" noProof="1" dirty="0">
                <a:latin typeface="+mn-lt"/>
                <a:ea typeface="+mn-ea"/>
                <a:cs typeface="+mn-cs"/>
              </a:rPr>
            </a:fld>
            <a:endParaRPr lang="en-US" strike="noStrike" noProof="1" dirty="0"/>
          </a:p>
        </p:txBody>
      </p:sp>
    </p:spTree>
  </p:cSld>
  <p:clrMapOvr>
    <a:masterClrMapping/>
  </p:clrMapOvr>
  <p:transition spd="med">
    <p:pull/>
    <p:sndAc>
      <p:stSnd>
        <p:snd r:embed="rId3" name="type.wav"/>
      </p:stSnd>
    </p:sndAc>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2.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pic>
        <p:nvPicPr>
          <p:cNvPr id="1026" name="Picture 7" descr="C3-HD-TOP.png"/>
          <p:cNvPicPr>
            <a:picLocks noChangeAspect="1"/>
          </p:cNvPicPr>
          <p:nvPr/>
        </p:nvPicPr>
        <p:blipFill>
          <a:blip r:embed="rId18"/>
          <a:stretch>
            <a:fillRect/>
          </a:stretch>
        </p:blipFill>
        <p:spPr>
          <a:xfrm>
            <a:off x="0" y="0"/>
            <a:ext cx="12192000" cy="1441450"/>
          </a:xfrm>
          <a:prstGeom prst="rect">
            <a:avLst/>
          </a:prstGeom>
          <a:noFill/>
          <a:ln w="9525">
            <a:noFill/>
          </a:ln>
        </p:spPr>
      </p:pic>
      <p:sp>
        <p:nvSpPr>
          <p:cNvPr id="2" name="Title Placeholder 1"/>
          <p:cNvSpPr>
            <a:spLocks noGrp="1"/>
          </p:cNvSpPr>
          <p:nvPr>
            <p:ph type="title"/>
          </p:nvPr>
        </p:nvSpPr>
        <p:spPr>
          <a:xfrm>
            <a:off x="2895600" y="763588"/>
            <a:ext cx="8610600" cy="1293813"/>
          </a:xfrm>
          <a:prstGeom prst="rect">
            <a:avLst/>
          </a:prstGeom>
        </p:spPr>
        <p:txBody>
          <a:bodyPr vert="horz" lIns="91440" tIns="45720" rIns="91440" bIns="45720" rtlCol="0" anchor="ctr">
            <a:normAutofit/>
          </a:bodyPr>
          <a:lstStyle/>
          <a:p>
            <a:pPr fontAlgn="auto"/>
            <a:r>
              <a:rPr lang="zh-CN" altLang="en-US" strike="noStrike" noProof="1" smtClean="0"/>
              <a:t>单击此处编辑母版标题样式</a:t>
            </a:r>
            <a:endParaRPr lang="en-US" strike="noStrike" noProof="1" dirty="0"/>
          </a:p>
        </p:txBody>
      </p:sp>
      <p:sp>
        <p:nvSpPr>
          <p:cNvPr id="1028" name="Text Placeholder 2"/>
          <p:cNvSpPr>
            <a:spLocks noGrp="1"/>
          </p:cNvSpPr>
          <p:nvPr>
            <p:ph type="body"/>
          </p:nvPr>
        </p:nvSpPr>
        <p:spPr>
          <a:xfrm>
            <a:off x="685800" y="2193925"/>
            <a:ext cx="10820400" cy="4024313"/>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indent="-22860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en-US" altLang="zh-CN" dirty="0"/>
          </a:p>
        </p:txBody>
      </p:sp>
      <p:sp>
        <p:nvSpPr>
          <p:cNvPr id="4" name="Date Placeholder 3"/>
          <p:cNvSpPr>
            <a:spLocks noGrp="1"/>
          </p:cNvSpPr>
          <p:nvPr>
            <p:ph type="dt" sz="half" idx="2"/>
          </p:nvPr>
        </p:nvSpPr>
        <p:spPr>
          <a:xfrm>
            <a:off x="8594725" y="6356350"/>
            <a:ext cx="2911475"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fontAlgn="auto"/>
            <a:fld id="{48A87A34-81AB-432B-8DAE-1953F412C126}" type="datetimeFigureOut">
              <a:rPr lang="en-US" sz="1050" strike="noStrike" noProof="1" dirty="0">
                <a:latin typeface="+mn-lt"/>
                <a:ea typeface="+mn-ea"/>
                <a:cs typeface="+mn-cs"/>
              </a:rPr>
            </a:fld>
            <a:endParaRPr lang="en-US" strike="noStrike" noProof="1" dirty="0"/>
          </a:p>
        </p:txBody>
      </p:sp>
      <p:sp>
        <p:nvSpPr>
          <p:cNvPr id="5" name="Footer Placeholder 4"/>
          <p:cNvSpPr>
            <a:spLocks noGrp="1"/>
          </p:cNvSpPr>
          <p:nvPr>
            <p:ph type="ftr" sz="quarter" idx="3"/>
          </p:nvPr>
        </p:nvSpPr>
        <p:spPr>
          <a:xfrm>
            <a:off x="685800" y="6356350"/>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fontAlgn="auto"/>
            <a:endParaRPr lang="en-US" strike="noStrike" noProof="1"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fontAlgn="auto"/>
            <a:fld id="{6D22F896-40B5-4ADD-8801-0D06FADFA095}" type="slidenum">
              <a:rPr lang="en-US" sz="1050" strike="noStrike" noProof="1" dirty="0">
                <a:latin typeface="+mn-lt"/>
                <a:ea typeface="+mn-ea"/>
                <a:cs typeface="+mn-cs"/>
              </a:rPr>
            </a:fld>
            <a:endParaRPr 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pull/>
  </p:transition>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5" Type="http://schemas.openxmlformats.org/officeDocument/2006/relationships/slideLayout" Target="../slideLayouts/slideLayout2.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p:nvPr>
            <p:ph type="ctrTitle"/>
          </p:nvPr>
        </p:nvSpPr>
        <p:spPr>
          <a:xfrm>
            <a:off x="201930" y="2205990"/>
            <a:ext cx="12093575" cy="1824990"/>
          </a:xfrm>
        </p:spPr>
        <p:txBody>
          <a:bodyPr>
            <a:normAutofit fontScale="90000"/>
          </a:bodyPr>
          <a:p>
            <a:pPr algn="ctr"/>
            <a:r>
              <a:rPr lang="zh-CN" altLang="en-US" cap="none" dirty="0" smtClean="0">
                <a:ln w="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《惠东县金融改革发展</a:t>
            </a:r>
            <a:r>
              <a:rPr lang="en-US" altLang="zh-CN" cap="none" dirty="0" smtClean="0">
                <a:ln w="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a:t>
            </a:r>
            <a:r>
              <a:rPr lang="zh-CN" altLang="en-US" cap="none" dirty="0" smtClean="0">
                <a:ln w="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十四五</a:t>
            </a:r>
            <a:r>
              <a:rPr lang="en-US" altLang="zh-CN" cap="none" dirty="0" smtClean="0">
                <a:ln w="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a:t>
            </a:r>
            <a:r>
              <a:rPr lang="zh-CN" altLang="en-US" cap="none" dirty="0" smtClean="0">
                <a:ln w="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规划》</a:t>
            </a:r>
            <a:br>
              <a:rPr lang="zh-CN" altLang="en-US" cap="none" dirty="0" smtClean="0">
                <a:ln w="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br>
            <a:r>
              <a:rPr lang="zh-CN" altLang="en-US" cap="none" dirty="0" smtClean="0">
                <a:ln w="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政策解读</a:t>
            </a:r>
            <a:br>
              <a:rPr lang="zh-CN" altLang="en-US" cap="none" dirty="0" smtClean="0">
                <a:ln w="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b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83870" y="1436370"/>
            <a:ext cx="11577320" cy="5645785"/>
          </a:xfrm>
        </p:spPr>
        <p:txBody>
          <a:bodyPr>
            <a:noAutofit/>
          </a:bodyPr>
          <a:lstStyle/>
          <a:p>
            <a:pPr marL="0" marR="0" indent="0" algn="l" defTabSz="914400" rtl="0" eaLnBrk="1" fontAlgn="auto" latinLnBrk="0" hangingPunct="1">
              <a:lnSpc>
                <a:spcPct val="90000"/>
              </a:lnSpc>
              <a:spcBef>
                <a:spcPts val="1000"/>
              </a:spcBef>
              <a:spcAft>
                <a:spcPct val="0"/>
              </a:spcAft>
              <a:buClrTx/>
              <a:buSzTx/>
              <a:buFont typeface="Arial" panose="020B0604020202020204" pitchFamily="34" charset="0"/>
              <a:buNone/>
            </a:pPr>
            <a:endParaRPr kumimoji="0" lang="en-US" altLang="zh-CN" sz="1700" b="0" i="0" u="none" strike="noStrike" kern="1200" cap="none" spc="0" normalizeH="0" baseline="0" noProof="1" dirty="0">
              <a:solidFill>
                <a:schemeClr val="tx1"/>
              </a:solidFill>
              <a:latin typeface="+mn-lt"/>
              <a:ea typeface="+mn-ea"/>
              <a:cs typeface="+mn-cs"/>
            </a:endParaRPr>
          </a:p>
          <a:p>
            <a:pPr marL="0" marR="0" indent="0" algn="l" defTabSz="914400" rtl="0" fontAlgn="auto">
              <a:lnSpc>
                <a:spcPts val="5000"/>
              </a:lnSpc>
              <a:spcBef>
                <a:spcPts val="0"/>
              </a:spcBef>
              <a:spcAft>
                <a:spcPct val="0"/>
              </a:spcAft>
              <a:buClrTx/>
              <a:buSzTx/>
              <a:buFont typeface="Arial" panose="020B0604020202020204" pitchFamily="34" charset="0"/>
              <a:buNone/>
            </a:pPr>
            <a:r>
              <a:rPr kumimoji="0" lang="en-US" altLang="zh-CN"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习近平总书记多次强调</a:t>
            </a:r>
            <a:r>
              <a:rPr kumimoji="0" lang="zh-CN" alt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altLang="zh-CN"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金融是国家重要的核心竞争力，金融安全是国家安全的重要组成部分，金融制度是经济社会发展中重要的基础性制度。</a:t>
            </a:r>
            <a:r>
              <a:rPr kumimoji="0" lang="zh-CN" alt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近年来，</a:t>
            </a:r>
            <a:r>
              <a:rPr kumimoji="0" lang="en-US" altLang="zh-CN"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我县金融市场体系逐步健全，存</a:t>
            </a:r>
            <a:r>
              <a:rPr kumimoji="0" lang="zh-CN" alt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款、</a:t>
            </a:r>
            <a:r>
              <a:rPr kumimoji="0" lang="en-US" altLang="zh-CN"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贷款总量快速增长，经营效益不断提升，金融风险整体可控，金融业保持稳中向好的发展势头。</a:t>
            </a:r>
            <a:r>
              <a:rPr kumimoji="0" lang="zh-CN" alt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在此背景下，</a:t>
            </a:r>
            <a:r>
              <a:rPr kumimoji="0" lang="en-US" altLang="zh-CN"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为贯彻落实中央经济工作会议、中央金融工作会议等会议精神以及省、市关于金融改革发展的决策部署，根据县委、县政府的工作要求，</a:t>
            </a:r>
            <a:r>
              <a:rPr kumimoji="0" lang="zh-CN" alt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由县金融工作局</a:t>
            </a:r>
            <a:r>
              <a:rPr kumimoji="0" lang="en-US" altLang="zh-CN"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牵头</a:t>
            </a:r>
            <a:r>
              <a:rPr kumimoji="0" lang="zh-CN" alt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编制</a:t>
            </a:r>
            <a:r>
              <a:rPr kumimoji="0" lang="en-US" altLang="zh-CN"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《惠东县金融改革发展“十四五”规划</a:t>
            </a:r>
            <a:r>
              <a:rPr kumimoji="0" lang="zh-CN" alt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sz="240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endParaRPr kumimoji="0" sz="240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7863205" y="452120"/>
            <a:ext cx="3525520" cy="706755"/>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规划出台背景</a:t>
            </a:r>
            <a:endParaRPr lang="zh-CN" altLang="en-US" sz="4000">
              <a:solidFill>
                <a:schemeClr val="accent1"/>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5730" y="1011555"/>
            <a:ext cx="11939905" cy="6037580"/>
          </a:xfrm>
        </p:spPr>
        <p:txBody>
          <a:bodyPr>
            <a:noAutofit/>
          </a:bodyPr>
          <a:lstStyle/>
          <a:p>
            <a:pPr marL="0" marR="0" indent="0" algn="l" defTabSz="914400" rtl="0" eaLnBrk="1" fontAlgn="auto" latinLnBrk="0" hangingPunct="1">
              <a:lnSpc>
                <a:spcPct val="90000"/>
              </a:lnSpc>
              <a:spcBef>
                <a:spcPts val="1000"/>
              </a:spcBef>
              <a:spcAft>
                <a:spcPct val="0"/>
              </a:spcAft>
              <a:buClrTx/>
              <a:buSzTx/>
              <a:buFont typeface="Arial" panose="020B0604020202020204" pitchFamily="34" charset="0"/>
              <a:buNone/>
            </a:pPr>
            <a:endParaRPr kumimoji="0" lang="en-US" altLang="zh-CN" sz="1700" b="0" i="0" u="none" strike="noStrike" kern="1200" cap="none" spc="0" normalizeH="0" baseline="0" noProof="1" dirty="0">
              <a:solidFill>
                <a:schemeClr val="tx1"/>
              </a:solidFill>
              <a:latin typeface="+mn-lt"/>
              <a:ea typeface="+mn-ea"/>
              <a:cs typeface="+mn-cs"/>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altLang="zh-CN" sz="2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根据习近平总书记在中央金融工作会议上的重要讲话和中央金融工作会议的工作部署，《规划》的制定主要遵循以下总体思路：</a:t>
            </a:r>
            <a:endParaRPr kumimoji="0"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500"/>
              </a:lnSpc>
              <a:spcBef>
                <a:spcPts val="0"/>
              </a:spcBef>
              <a:spcAft>
                <a:spcPct val="0"/>
              </a:spcAft>
              <a:buClrTx/>
              <a:buSzTx/>
              <a:buFont typeface="Arial" panose="020B0604020202020204" pitchFamily="34" charset="0"/>
              <a:buNone/>
            </a:pPr>
            <a:endParaRPr kumimoji="0"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100"/>
              </a:lnSpc>
              <a:spcBef>
                <a:spcPts val="0"/>
              </a:spcBef>
              <a:spcAft>
                <a:spcPct val="0"/>
              </a:spcAft>
              <a:buClrTx/>
              <a:buSzTx/>
              <a:buFont typeface="Arial" panose="020B0604020202020204" pitchFamily="34" charset="0"/>
              <a:buNone/>
            </a:pPr>
            <a:r>
              <a:rPr kumimoji="0" 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sz="24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 </a:t>
            </a:r>
            <a:r>
              <a:rPr kumimoji="0" sz="24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一是注重党的集中统一领导。</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强调必须坚持党中央对金融工作的集中统一领导，深刻领会中国特色金融发展之路“八个坚持”基本要义，深刻认识金融工作的</a:t>
            </a:r>
            <a:r>
              <a:rPr kumimoji="0" sz="20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政治性</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sz="20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人民性</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，牢牢把握金融工作的目标任务和主题主线，进一步加大对制造业当家、“百县千镇万村高质量发展工程”、乡村振兴的支持力度，为惠东高质量发展提供坚实金融支撑</a:t>
            </a:r>
            <a:r>
              <a:rPr kumimoji="0"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endParaRPr kumimoji="0"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100"/>
              </a:lnSpc>
              <a:spcBef>
                <a:spcPts val="0"/>
              </a:spcBef>
              <a:spcAft>
                <a:spcPct val="0"/>
              </a:spcAft>
              <a:buClrTx/>
              <a:buSzTx/>
              <a:buFont typeface="Arial" panose="020B0604020202020204" pitchFamily="34" charset="0"/>
              <a:buNone/>
            </a:pPr>
            <a:r>
              <a:rPr kumimoji="0" 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sz="24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二是注重科学性。</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规划》根据近年来我县金融发展改革的实际情况，结合市金融改革发展“十四五”规划，并针对金融支持大湾区建设、扩大金融开放与合作、深化产融结合、支持“百县千镇万村高质量发展工程”、乡村振兴、防范金融风险等内容，确保政策的科学性。 </a:t>
            </a:r>
            <a:endPar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100"/>
              </a:lnSpc>
              <a:spcBef>
                <a:spcPts val="0"/>
              </a:spcBef>
              <a:spcAft>
                <a:spcPct val="0"/>
              </a:spcAft>
              <a:buClrTx/>
              <a:buSzTx/>
              <a:buFont typeface="Arial" panose="020B0604020202020204" pitchFamily="34" charset="0"/>
              <a:buNone/>
            </a:pPr>
            <a:r>
              <a:rPr kumimoji="0" lang="en-US" sz="24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sz="24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三是注重操作性。</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《规划》对未来惠东金融在整体发展，在加强与大湾区城市间的金融互通和交流合作，推动有效利用资本市场，发展</a:t>
            </a:r>
            <a:r>
              <a:rPr kumimoji="0" sz="20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科技金融</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sz="20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绿色金融</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sz="20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普惠金融</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sz="20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养老金融</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sz="20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数字金融</a:t>
            </a:r>
            <a:r>
              <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等五篇大文章，提升农村金融服务质效，强化金融监管、防控金融风险，加强金融人才队伍建设等具体工作方面进行研究细化，增强了工作的可操作性。</a:t>
            </a:r>
            <a:endParaRPr kumimoji="0"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7078980" y="452120"/>
            <a:ext cx="4692650" cy="706755"/>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规划制定总体思路</a:t>
            </a:r>
            <a:endParaRPr lang="zh-CN" altLang="en-US" sz="4000">
              <a:solidFill>
                <a:schemeClr val="accent1"/>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5730" y="1011555"/>
            <a:ext cx="11939905" cy="6037580"/>
          </a:xfrm>
        </p:spPr>
        <p:txBody>
          <a:bodyPr>
            <a:noAutofit/>
          </a:bodyPr>
          <a:lstStyle/>
          <a:p>
            <a:pPr marL="0" marR="0" indent="0" algn="l" defTabSz="914400" rtl="0" eaLnBrk="1" fontAlgn="auto" latinLnBrk="0" hangingPunct="1">
              <a:lnSpc>
                <a:spcPct val="90000"/>
              </a:lnSpc>
              <a:spcBef>
                <a:spcPts val="1000"/>
              </a:spcBef>
              <a:spcAft>
                <a:spcPct val="0"/>
              </a:spcAft>
              <a:buClrTx/>
              <a:buSzTx/>
              <a:buFont typeface="Arial" panose="020B0604020202020204" pitchFamily="34" charset="0"/>
              <a:buNone/>
            </a:pPr>
            <a:endParaRPr kumimoji="0" lang="en-US" altLang="zh-CN" sz="1700" b="0" i="0" u="none" strike="noStrike" kern="1200" cap="none" spc="0" normalizeH="0" baseline="0" noProof="1" dirty="0">
              <a:solidFill>
                <a:schemeClr val="tx1"/>
              </a:solidFill>
              <a:latin typeface="+mn-lt"/>
              <a:ea typeface="+mn-ea"/>
              <a:cs typeface="+mn-cs"/>
            </a:endParaRPr>
          </a:p>
          <a:p>
            <a:pPr marL="0" marR="0" indent="0" algn="l" defTabSz="914400" rtl="0" fontAlgn="auto">
              <a:lnSpc>
                <a:spcPts val="40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endPar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40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1、</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《广东省人民政府关于印发〈广东省金融改革发展“十四五”规划〉的通知》（粤府〔2021〕48号） </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40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2、</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《广东省人民政府关于落实〈广东省国民经济和社会发展第十四个五年规划和 2035 年远景目标纲要〉主要目标和任务工作分工的通知》（粤府〔2021〕51号）</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40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3、《惠州市人民政府关于印发&lt;惠州市国民经济和社会发展第十四个五年规划和2035年远景目标纲要&gt;的通知》（惠府〔2021〕19号）</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40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4、《惠州市人民政府关于印发&lt;惠州金融改革发展“十四五”规划&gt;的通知》（惠府〔2022〕23号）</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40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5、《惠东县人民政府关于印发&lt;惠东县国民经济和社会发展第十四个五年规划和2035年远景目标纲要&gt;的通知》（惠东府〔2021〕29号）</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4979670" y="720090"/>
            <a:ext cx="6791960" cy="706755"/>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规划制定的法律法规政策依据</a:t>
            </a:r>
            <a:endParaRPr lang="zh-CN" altLang="en-US" sz="4000">
              <a:solidFill>
                <a:schemeClr val="accent1"/>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内容占位符 2"/>
          <p:cNvSpPr>
            <a:spLocks noGrp="1"/>
          </p:cNvSpPr>
          <p:nvPr>
            <p:ph idx="1"/>
          </p:nvPr>
        </p:nvSpPr>
        <p:spPr>
          <a:xfrm>
            <a:off x="1040130" y="851535"/>
            <a:ext cx="10820400" cy="5154930"/>
          </a:xfrm>
        </p:spPr>
        <p:txBody>
          <a:bodyPr vert="horz" lIns="91440" tIns="45720" rIns="91440" bIns="45720" anchor="t" anchorCtr="0"/>
          <a:p>
            <a:pPr marL="0" indent="0">
              <a:buNone/>
            </a:pPr>
            <a:r>
              <a:rPr lang="en-US" altLang="zh-CN" sz="3500" dirty="0">
                <a:solidFill>
                  <a:schemeClr val="accent1"/>
                </a:solidFill>
                <a:latin typeface="微软雅黑" panose="020B0503020204020204" charset="-122"/>
                <a:ea typeface="微软雅黑" panose="020B0503020204020204" charset="-122"/>
              </a:rPr>
              <a:t>                                                            </a:t>
            </a:r>
            <a:r>
              <a:rPr lang="zh-CN" altLang="en-US" sz="3500" dirty="0">
                <a:solidFill>
                  <a:schemeClr val="accent1"/>
                </a:solidFill>
                <a:latin typeface="微软雅黑" panose="020B0503020204020204" charset="-122"/>
                <a:ea typeface="微软雅黑" panose="020B0503020204020204" charset="-122"/>
              </a:rPr>
              <a:t>规划制定程序</a:t>
            </a:r>
            <a:endParaRPr lang="zh-CN" altLang="en-US" sz="3500" dirty="0">
              <a:solidFill>
                <a:schemeClr val="accent1"/>
              </a:solidFill>
              <a:latin typeface="微软雅黑" panose="020B0503020204020204" charset="-122"/>
              <a:ea typeface="微软雅黑" panose="020B0503020204020204" charset="-122"/>
            </a:endParaRPr>
          </a:p>
        </p:txBody>
      </p:sp>
      <p:grpSp>
        <p:nvGrpSpPr>
          <p:cNvPr id="9" name="Group 267"/>
          <p:cNvGrpSpPr/>
          <p:nvPr/>
        </p:nvGrpSpPr>
        <p:grpSpPr>
          <a:xfrm>
            <a:off x="363220" y="1725295"/>
            <a:ext cx="1136650" cy="850900"/>
            <a:chOff x="0" y="0"/>
            <a:chExt cx="1036638" cy="777877"/>
          </a:xfrm>
        </p:grpSpPr>
        <p:sp>
          <p:nvSpPr>
            <p:cNvPr id="10" name="Shape 265"/>
            <p:cNvSpPr/>
            <p:nvPr>
              <p:custDataLst>
                <p:tags r:id="rId1"/>
              </p:custDataLst>
            </p:nvPr>
          </p:nvSpPr>
          <p:spPr>
            <a:xfrm>
              <a:off x="0" y="0"/>
              <a:ext cx="1036638" cy="777877"/>
            </a:xfrm>
            <a:custGeom>
              <a:avLst/>
              <a:gdLst/>
              <a:ahLst/>
              <a:cxnLst>
                <a:cxn ang="0">
                  <a:pos x="0" y="388938"/>
                </a:cxn>
                <a:cxn ang="0">
                  <a:pos x="0" y="388938"/>
                </a:cxn>
                <a:cxn ang="0">
                  <a:pos x="518319" y="0"/>
                </a:cxn>
                <a:cxn ang="0">
                  <a:pos x="1036638" y="388938"/>
                </a:cxn>
                <a:cxn ang="0">
                  <a:pos x="1036638" y="388938"/>
                </a:cxn>
                <a:cxn ang="0">
                  <a:pos x="518319" y="777877"/>
                </a:cxn>
                <a:cxn ang="0">
                  <a:pos x="0" y="388938"/>
                </a:cxn>
                <a:cxn ang="0">
                  <a:pos x="259159" y="388938"/>
                </a:cxn>
                <a:cxn ang="0">
                  <a:pos x="518319" y="583407"/>
                </a:cxn>
                <a:cxn ang="0">
                  <a:pos x="777478" y="388938"/>
                </a:cxn>
                <a:cxn ang="0">
                  <a:pos x="518319" y="194469"/>
                </a:cxn>
                <a:cxn ang="0">
                  <a:pos x="259159" y="388938"/>
                </a:cxn>
              </a:cxnLst>
              <a:pathLst>
                <a:path w="21600" h="21600">
                  <a:moveTo>
                    <a:pt x="0" y="10800"/>
                  </a:moveTo>
                  <a:lnTo>
                    <a:pt x="0" y="10800"/>
                  </a:ln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02079"/>
            </a:solidFill>
            <a:ln w="15875" cap="flat" cmpd="sng">
              <a:solidFill>
                <a:srgbClr val="FFFFFF"/>
              </a:solidFill>
              <a:prstDash val="solid"/>
              <a:miter/>
              <a:headEnd type="none" w="med" len="med"/>
              <a:tailEnd type="none" w="med" len="med"/>
            </a:ln>
          </p:spPr>
          <p:txBody>
            <a:bodyPr/>
            <a:p>
              <a:endParaRPr lang="zh-CN" altLang="en-US"/>
            </a:p>
          </p:txBody>
        </p:sp>
        <p:sp>
          <p:nvSpPr>
            <p:cNvPr id="11" name="Shape 266"/>
            <p:cNvSpPr/>
            <p:nvPr>
              <p:custDataLst>
                <p:tags r:id="rId2"/>
              </p:custDataLst>
            </p:nvPr>
          </p:nvSpPr>
          <p:spPr>
            <a:xfrm>
              <a:off x="198114" y="168604"/>
              <a:ext cx="642940" cy="363396"/>
            </a:xfrm>
            <a:prstGeom prst="rect">
              <a:avLst/>
            </a:prstGeom>
            <a:noFill/>
            <a:ln w="12700">
              <a:noFill/>
            </a:ln>
          </p:spPr>
          <p:txBody>
            <a:bodyPr lIns="45719" tIns="45719" rIns="45719" bIns="45719" anchor="t" anchorCtr="0">
              <a:spAutoFit/>
            </a:bodyPr>
            <a:p>
              <a:pPr algn="ctr">
                <a:buFont typeface="Arial" panose="020B0604020202020204" pitchFamily="34" charset="0"/>
              </a:pPr>
              <a:r>
                <a:rPr lang="en-US" altLang="zh-CN" sz="2000">
                  <a:solidFill>
                    <a:srgbClr val="FF0000"/>
                  </a:solidFill>
                  <a:latin typeface="Arial" panose="020B0604020202020204" pitchFamily="34" charset="0"/>
                  <a:ea typeface="宋体" panose="02010600030101010101" pitchFamily="2" charset="-122"/>
                </a:rPr>
                <a:t>1</a:t>
              </a:r>
              <a:endParaRPr lang="en-US" altLang="zh-CN" sz="2000">
                <a:solidFill>
                  <a:srgbClr val="FF0000"/>
                </a:solidFill>
                <a:latin typeface="Arial" panose="020B0604020202020204" pitchFamily="34" charset="0"/>
                <a:ea typeface="宋体" panose="02010600030101010101" pitchFamily="2" charset="-122"/>
              </a:endParaRPr>
            </a:p>
          </p:txBody>
        </p:sp>
      </p:grpSp>
      <p:grpSp>
        <p:nvGrpSpPr>
          <p:cNvPr id="14" name="Group 267"/>
          <p:cNvGrpSpPr/>
          <p:nvPr/>
        </p:nvGrpSpPr>
        <p:grpSpPr>
          <a:xfrm>
            <a:off x="2470785" y="1774825"/>
            <a:ext cx="1136650" cy="850900"/>
            <a:chOff x="0" y="0"/>
            <a:chExt cx="1036638" cy="777877"/>
          </a:xfrm>
        </p:grpSpPr>
        <p:sp>
          <p:nvSpPr>
            <p:cNvPr id="15" name="Shape 265"/>
            <p:cNvSpPr/>
            <p:nvPr>
              <p:custDataLst>
                <p:tags r:id="rId3"/>
              </p:custDataLst>
            </p:nvPr>
          </p:nvSpPr>
          <p:spPr>
            <a:xfrm>
              <a:off x="0" y="0"/>
              <a:ext cx="1036638" cy="777877"/>
            </a:xfrm>
            <a:custGeom>
              <a:avLst/>
              <a:gdLst/>
              <a:ahLst/>
              <a:cxnLst>
                <a:cxn ang="0">
                  <a:pos x="0" y="388938"/>
                </a:cxn>
                <a:cxn ang="0">
                  <a:pos x="0" y="388938"/>
                </a:cxn>
                <a:cxn ang="0">
                  <a:pos x="518319" y="0"/>
                </a:cxn>
                <a:cxn ang="0">
                  <a:pos x="1036638" y="388938"/>
                </a:cxn>
                <a:cxn ang="0">
                  <a:pos x="1036638" y="388938"/>
                </a:cxn>
                <a:cxn ang="0">
                  <a:pos x="518319" y="777877"/>
                </a:cxn>
                <a:cxn ang="0">
                  <a:pos x="0" y="388938"/>
                </a:cxn>
                <a:cxn ang="0">
                  <a:pos x="259159" y="388938"/>
                </a:cxn>
                <a:cxn ang="0">
                  <a:pos x="518319" y="583407"/>
                </a:cxn>
                <a:cxn ang="0">
                  <a:pos x="777478" y="388938"/>
                </a:cxn>
                <a:cxn ang="0">
                  <a:pos x="518319" y="194469"/>
                </a:cxn>
                <a:cxn ang="0">
                  <a:pos x="259159" y="388938"/>
                </a:cxn>
              </a:cxnLst>
              <a:pathLst>
                <a:path w="21600" h="21600">
                  <a:moveTo>
                    <a:pt x="0" y="10800"/>
                  </a:moveTo>
                  <a:lnTo>
                    <a:pt x="0" y="10800"/>
                  </a:ln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02079"/>
            </a:solidFill>
            <a:ln w="15875" cap="flat" cmpd="sng">
              <a:solidFill>
                <a:srgbClr val="FFFFFF"/>
              </a:solidFill>
              <a:prstDash val="solid"/>
              <a:miter/>
              <a:headEnd type="none" w="med" len="med"/>
              <a:tailEnd type="none" w="med" len="med"/>
            </a:ln>
          </p:spPr>
          <p:txBody>
            <a:bodyPr/>
            <a:p>
              <a:endParaRPr lang="zh-CN" altLang="en-US"/>
            </a:p>
          </p:txBody>
        </p:sp>
        <p:sp>
          <p:nvSpPr>
            <p:cNvPr id="16" name="Shape 266"/>
            <p:cNvSpPr/>
            <p:nvPr>
              <p:custDataLst>
                <p:tags r:id="rId4"/>
              </p:custDataLst>
            </p:nvPr>
          </p:nvSpPr>
          <p:spPr>
            <a:xfrm>
              <a:off x="198114" y="168604"/>
              <a:ext cx="642940" cy="363396"/>
            </a:xfrm>
            <a:prstGeom prst="rect">
              <a:avLst/>
            </a:prstGeom>
            <a:noFill/>
            <a:ln w="12700">
              <a:noFill/>
            </a:ln>
          </p:spPr>
          <p:txBody>
            <a:bodyPr lIns="45719" tIns="45719" rIns="45719" bIns="45719" anchor="t" anchorCtr="0">
              <a:spAutoFit/>
            </a:bodyPr>
            <a:p>
              <a:pPr algn="ctr">
                <a:buFont typeface="Arial" panose="020B0604020202020204" pitchFamily="34" charset="0"/>
              </a:pPr>
              <a:r>
                <a:rPr lang="en-US" altLang="zh-CN" sz="2000">
                  <a:solidFill>
                    <a:srgbClr val="FF0000"/>
                  </a:solidFill>
                  <a:latin typeface="Arial" panose="020B0604020202020204" pitchFamily="34" charset="0"/>
                  <a:ea typeface="宋体" panose="02010600030101010101" pitchFamily="2" charset="-122"/>
                </a:rPr>
                <a:t>2</a:t>
              </a:r>
              <a:endParaRPr lang="en-US" altLang="zh-CN" sz="2000">
                <a:solidFill>
                  <a:srgbClr val="FF0000"/>
                </a:solidFill>
                <a:latin typeface="Arial" panose="020B0604020202020204" pitchFamily="34" charset="0"/>
                <a:ea typeface="宋体" panose="02010600030101010101" pitchFamily="2" charset="-122"/>
              </a:endParaRPr>
            </a:p>
          </p:txBody>
        </p:sp>
      </p:grpSp>
      <p:grpSp>
        <p:nvGrpSpPr>
          <p:cNvPr id="17" name="Group 267"/>
          <p:cNvGrpSpPr/>
          <p:nvPr/>
        </p:nvGrpSpPr>
        <p:grpSpPr>
          <a:xfrm>
            <a:off x="4578350" y="1774825"/>
            <a:ext cx="1136650" cy="850900"/>
            <a:chOff x="0" y="0"/>
            <a:chExt cx="1036638" cy="777877"/>
          </a:xfrm>
        </p:grpSpPr>
        <p:sp>
          <p:nvSpPr>
            <p:cNvPr id="18" name="Shape 265"/>
            <p:cNvSpPr/>
            <p:nvPr>
              <p:custDataLst>
                <p:tags r:id="rId5"/>
              </p:custDataLst>
            </p:nvPr>
          </p:nvSpPr>
          <p:spPr>
            <a:xfrm>
              <a:off x="0" y="0"/>
              <a:ext cx="1036638" cy="777877"/>
            </a:xfrm>
            <a:custGeom>
              <a:avLst/>
              <a:gdLst/>
              <a:ahLst/>
              <a:cxnLst>
                <a:cxn ang="0">
                  <a:pos x="0" y="388938"/>
                </a:cxn>
                <a:cxn ang="0">
                  <a:pos x="0" y="388938"/>
                </a:cxn>
                <a:cxn ang="0">
                  <a:pos x="518319" y="0"/>
                </a:cxn>
                <a:cxn ang="0">
                  <a:pos x="1036638" y="388938"/>
                </a:cxn>
                <a:cxn ang="0">
                  <a:pos x="1036638" y="388938"/>
                </a:cxn>
                <a:cxn ang="0">
                  <a:pos x="518319" y="777877"/>
                </a:cxn>
                <a:cxn ang="0">
                  <a:pos x="0" y="388938"/>
                </a:cxn>
                <a:cxn ang="0">
                  <a:pos x="259159" y="388938"/>
                </a:cxn>
                <a:cxn ang="0">
                  <a:pos x="518319" y="583407"/>
                </a:cxn>
                <a:cxn ang="0">
                  <a:pos x="777478" y="388938"/>
                </a:cxn>
                <a:cxn ang="0">
                  <a:pos x="518319" y="194469"/>
                </a:cxn>
                <a:cxn ang="0">
                  <a:pos x="259159" y="388938"/>
                </a:cxn>
              </a:cxnLst>
              <a:pathLst>
                <a:path w="21600" h="21600">
                  <a:moveTo>
                    <a:pt x="0" y="10800"/>
                  </a:moveTo>
                  <a:lnTo>
                    <a:pt x="0" y="10800"/>
                  </a:ln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02079"/>
            </a:solidFill>
            <a:ln w="15875" cap="flat" cmpd="sng">
              <a:solidFill>
                <a:srgbClr val="FFFFFF"/>
              </a:solidFill>
              <a:prstDash val="solid"/>
              <a:miter/>
              <a:headEnd type="none" w="med" len="med"/>
              <a:tailEnd type="none" w="med" len="med"/>
            </a:ln>
          </p:spPr>
          <p:txBody>
            <a:bodyPr/>
            <a:p>
              <a:endParaRPr lang="zh-CN" altLang="en-US"/>
            </a:p>
          </p:txBody>
        </p:sp>
        <p:sp>
          <p:nvSpPr>
            <p:cNvPr id="21" name="Shape 266"/>
            <p:cNvSpPr/>
            <p:nvPr>
              <p:custDataLst>
                <p:tags r:id="rId6"/>
              </p:custDataLst>
            </p:nvPr>
          </p:nvSpPr>
          <p:spPr>
            <a:xfrm>
              <a:off x="198114" y="168604"/>
              <a:ext cx="642940" cy="363396"/>
            </a:xfrm>
            <a:prstGeom prst="rect">
              <a:avLst/>
            </a:prstGeom>
            <a:noFill/>
            <a:ln w="12700">
              <a:noFill/>
            </a:ln>
          </p:spPr>
          <p:txBody>
            <a:bodyPr lIns="45719" tIns="45719" rIns="45719" bIns="45719" anchor="t" anchorCtr="0">
              <a:spAutoFit/>
            </a:bodyPr>
            <a:p>
              <a:pPr algn="ctr">
                <a:buFont typeface="Arial" panose="020B0604020202020204" pitchFamily="34" charset="0"/>
              </a:pPr>
              <a:r>
                <a:rPr lang="en-US" altLang="zh-CN" sz="2000">
                  <a:solidFill>
                    <a:srgbClr val="FF0000"/>
                  </a:solidFill>
                  <a:latin typeface="Arial" panose="020B0604020202020204" pitchFamily="34" charset="0"/>
                  <a:ea typeface="宋体" panose="02010600030101010101" pitchFamily="2" charset="-122"/>
                </a:rPr>
                <a:t>3</a:t>
              </a:r>
              <a:endParaRPr lang="en-US" altLang="zh-CN" sz="2000">
                <a:solidFill>
                  <a:srgbClr val="FF0000"/>
                </a:solidFill>
                <a:latin typeface="Arial" panose="020B0604020202020204" pitchFamily="34" charset="0"/>
                <a:ea typeface="宋体" panose="02010600030101010101" pitchFamily="2" charset="-122"/>
              </a:endParaRPr>
            </a:p>
          </p:txBody>
        </p:sp>
      </p:grpSp>
      <p:grpSp>
        <p:nvGrpSpPr>
          <p:cNvPr id="22" name="Group 267"/>
          <p:cNvGrpSpPr/>
          <p:nvPr/>
        </p:nvGrpSpPr>
        <p:grpSpPr>
          <a:xfrm>
            <a:off x="6693535" y="1774825"/>
            <a:ext cx="1136650" cy="850900"/>
            <a:chOff x="0" y="0"/>
            <a:chExt cx="1036638" cy="777877"/>
          </a:xfrm>
        </p:grpSpPr>
        <p:sp>
          <p:nvSpPr>
            <p:cNvPr id="23" name="Shape 265"/>
            <p:cNvSpPr/>
            <p:nvPr>
              <p:custDataLst>
                <p:tags r:id="rId7"/>
              </p:custDataLst>
            </p:nvPr>
          </p:nvSpPr>
          <p:spPr>
            <a:xfrm>
              <a:off x="0" y="0"/>
              <a:ext cx="1036638" cy="777877"/>
            </a:xfrm>
            <a:custGeom>
              <a:avLst/>
              <a:gdLst/>
              <a:ahLst/>
              <a:cxnLst>
                <a:cxn ang="0">
                  <a:pos x="0" y="388938"/>
                </a:cxn>
                <a:cxn ang="0">
                  <a:pos x="0" y="388938"/>
                </a:cxn>
                <a:cxn ang="0">
                  <a:pos x="518319" y="0"/>
                </a:cxn>
                <a:cxn ang="0">
                  <a:pos x="1036638" y="388938"/>
                </a:cxn>
                <a:cxn ang="0">
                  <a:pos x="1036638" y="388938"/>
                </a:cxn>
                <a:cxn ang="0">
                  <a:pos x="518319" y="777877"/>
                </a:cxn>
                <a:cxn ang="0">
                  <a:pos x="0" y="388938"/>
                </a:cxn>
                <a:cxn ang="0">
                  <a:pos x="259159" y="388938"/>
                </a:cxn>
                <a:cxn ang="0">
                  <a:pos x="518319" y="583407"/>
                </a:cxn>
                <a:cxn ang="0">
                  <a:pos x="777478" y="388938"/>
                </a:cxn>
                <a:cxn ang="0">
                  <a:pos x="518319" y="194469"/>
                </a:cxn>
                <a:cxn ang="0">
                  <a:pos x="259159" y="388938"/>
                </a:cxn>
              </a:cxnLst>
              <a:pathLst>
                <a:path w="21600" h="21600">
                  <a:moveTo>
                    <a:pt x="0" y="10800"/>
                  </a:moveTo>
                  <a:lnTo>
                    <a:pt x="0" y="10800"/>
                  </a:ln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02079"/>
            </a:solidFill>
            <a:ln w="15875" cap="flat" cmpd="sng">
              <a:solidFill>
                <a:srgbClr val="FFFFFF"/>
              </a:solidFill>
              <a:prstDash val="solid"/>
              <a:miter/>
              <a:headEnd type="none" w="med" len="med"/>
              <a:tailEnd type="none" w="med" len="med"/>
            </a:ln>
          </p:spPr>
          <p:txBody>
            <a:bodyPr/>
            <a:p>
              <a:endParaRPr lang="zh-CN" altLang="en-US"/>
            </a:p>
          </p:txBody>
        </p:sp>
        <p:sp>
          <p:nvSpPr>
            <p:cNvPr id="24" name="Shape 266"/>
            <p:cNvSpPr/>
            <p:nvPr>
              <p:custDataLst>
                <p:tags r:id="rId8"/>
              </p:custDataLst>
            </p:nvPr>
          </p:nvSpPr>
          <p:spPr>
            <a:xfrm>
              <a:off x="198114" y="168604"/>
              <a:ext cx="642940" cy="363396"/>
            </a:xfrm>
            <a:prstGeom prst="rect">
              <a:avLst/>
            </a:prstGeom>
            <a:noFill/>
            <a:ln w="12700">
              <a:noFill/>
            </a:ln>
          </p:spPr>
          <p:txBody>
            <a:bodyPr lIns="45719" tIns="45719" rIns="45719" bIns="45719" anchor="t" anchorCtr="0">
              <a:spAutoFit/>
            </a:bodyPr>
            <a:p>
              <a:pPr algn="ctr">
                <a:buFont typeface="Arial" panose="020B0604020202020204" pitchFamily="34" charset="0"/>
              </a:pPr>
              <a:r>
                <a:rPr lang="en-US" altLang="zh-CN" sz="2000">
                  <a:solidFill>
                    <a:srgbClr val="FF0000"/>
                  </a:solidFill>
                  <a:latin typeface="Arial" panose="020B0604020202020204" pitchFamily="34" charset="0"/>
                  <a:ea typeface="宋体" panose="02010600030101010101" pitchFamily="2" charset="-122"/>
                </a:rPr>
                <a:t>4</a:t>
              </a:r>
              <a:endParaRPr lang="en-US" altLang="zh-CN" sz="2000">
                <a:solidFill>
                  <a:srgbClr val="FF0000"/>
                </a:solidFill>
                <a:latin typeface="Arial" panose="020B0604020202020204" pitchFamily="34" charset="0"/>
                <a:ea typeface="宋体" panose="02010600030101010101" pitchFamily="2" charset="-122"/>
              </a:endParaRPr>
            </a:p>
          </p:txBody>
        </p:sp>
      </p:grpSp>
      <p:grpSp>
        <p:nvGrpSpPr>
          <p:cNvPr id="25" name="Group 267"/>
          <p:cNvGrpSpPr/>
          <p:nvPr/>
        </p:nvGrpSpPr>
        <p:grpSpPr>
          <a:xfrm>
            <a:off x="8638540" y="1732280"/>
            <a:ext cx="1136650" cy="850900"/>
            <a:chOff x="0" y="0"/>
            <a:chExt cx="1036638" cy="777877"/>
          </a:xfrm>
        </p:grpSpPr>
        <p:sp>
          <p:nvSpPr>
            <p:cNvPr id="26" name="Shape 265"/>
            <p:cNvSpPr/>
            <p:nvPr>
              <p:custDataLst>
                <p:tags r:id="rId9"/>
              </p:custDataLst>
            </p:nvPr>
          </p:nvSpPr>
          <p:spPr>
            <a:xfrm>
              <a:off x="0" y="0"/>
              <a:ext cx="1036638" cy="777877"/>
            </a:xfrm>
            <a:custGeom>
              <a:avLst/>
              <a:gdLst/>
              <a:ahLst/>
              <a:cxnLst>
                <a:cxn ang="0">
                  <a:pos x="0" y="388938"/>
                </a:cxn>
                <a:cxn ang="0">
                  <a:pos x="0" y="388938"/>
                </a:cxn>
                <a:cxn ang="0">
                  <a:pos x="518319" y="0"/>
                </a:cxn>
                <a:cxn ang="0">
                  <a:pos x="1036638" y="388938"/>
                </a:cxn>
                <a:cxn ang="0">
                  <a:pos x="1036638" y="388938"/>
                </a:cxn>
                <a:cxn ang="0">
                  <a:pos x="518319" y="777877"/>
                </a:cxn>
                <a:cxn ang="0">
                  <a:pos x="0" y="388938"/>
                </a:cxn>
                <a:cxn ang="0">
                  <a:pos x="259159" y="388938"/>
                </a:cxn>
                <a:cxn ang="0">
                  <a:pos x="518319" y="583407"/>
                </a:cxn>
                <a:cxn ang="0">
                  <a:pos x="777478" y="388938"/>
                </a:cxn>
                <a:cxn ang="0">
                  <a:pos x="518319" y="194469"/>
                </a:cxn>
                <a:cxn ang="0">
                  <a:pos x="259159" y="388938"/>
                </a:cxn>
              </a:cxnLst>
              <a:pathLst>
                <a:path w="21600" h="21600">
                  <a:moveTo>
                    <a:pt x="0" y="10800"/>
                  </a:moveTo>
                  <a:lnTo>
                    <a:pt x="0" y="10800"/>
                  </a:ln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02079"/>
            </a:solidFill>
            <a:ln w="15875" cap="flat" cmpd="sng">
              <a:solidFill>
                <a:srgbClr val="FFFFFF"/>
              </a:solidFill>
              <a:prstDash val="solid"/>
              <a:miter/>
              <a:headEnd type="none" w="med" len="med"/>
              <a:tailEnd type="none" w="med" len="med"/>
            </a:ln>
          </p:spPr>
          <p:txBody>
            <a:bodyPr/>
            <a:p>
              <a:endParaRPr lang="zh-CN" altLang="en-US"/>
            </a:p>
          </p:txBody>
        </p:sp>
        <p:sp>
          <p:nvSpPr>
            <p:cNvPr id="27" name="Shape 266"/>
            <p:cNvSpPr/>
            <p:nvPr>
              <p:custDataLst>
                <p:tags r:id="rId10"/>
              </p:custDataLst>
            </p:nvPr>
          </p:nvSpPr>
          <p:spPr>
            <a:xfrm>
              <a:off x="198114" y="168604"/>
              <a:ext cx="642940" cy="363396"/>
            </a:xfrm>
            <a:prstGeom prst="rect">
              <a:avLst/>
            </a:prstGeom>
            <a:noFill/>
            <a:ln w="12700">
              <a:noFill/>
            </a:ln>
          </p:spPr>
          <p:txBody>
            <a:bodyPr lIns="45719" tIns="45719" rIns="45719" bIns="45719" anchor="t" anchorCtr="0">
              <a:spAutoFit/>
            </a:bodyPr>
            <a:p>
              <a:pPr algn="ctr">
                <a:buFont typeface="Arial" panose="020B0604020202020204" pitchFamily="34" charset="0"/>
              </a:pPr>
              <a:r>
                <a:rPr lang="en-US" altLang="zh-CN" sz="2000">
                  <a:solidFill>
                    <a:srgbClr val="FF0000"/>
                  </a:solidFill>
                  <a:latin typeface="Arial" panose="020B0604020202020204" pitchFamily="34" charset="0"/>
                  <a:ea typeface="宋体" panose="02010600030101010101" pitchFamily="2" charset="-122"/>
                </a:rPr>
                <a:t>5</a:t>
              </a:r>
              <a:endParaRPr lang="en-US" altLang="zh-CN" sz="2000">
                <a:solidFill>
                  <a:srgbClr val="FF0000"/>
                </a:solidFill>
                <a:latin typeface="Arial" panose="020B0604020202020204" pitchFamily="34" charset="0"/>
                <a:ea typeface="宋体" panose="02010600030101010101" pitchFamily="2" charset="-122"/>
              </a:endParaRPr>
            </a:p>
          </p:txBody>
        </p:sp>
      </p:grpSp>
      <p:grpSp>
        <p:nvGrpSpPr>
          <p:cNvPr id="28" name="Group 270"/>
          <p:cNvGrpSpPr/>
          <p:nvPr/>
        </p:nvGrpSpPr>
        <p:grpSpPr>
          <a:xfrm>
            <a:off x="744220" y="2770505"/>
            <a:ext cx="374650" cy="502285"/>
            <a:chOff x="-5" y="0"/>
            <a:chExt cx="519114" cy="260350"/>
          </a:xfrm>
        </p:grpSpPr>
        <p:sp>
          <p:nvSpPr>
            <p:cNvPr id="29" name="Shape 268"/>
            <p:cNvSpPr/>
            <p:nvPr>
              <p:custDataLst>
                <p:tags r:id="rId11"/>
              </p:custDataLst>
            </p:nvPr>
          </p:nvSpPr>
          <p:spPr>
            <a:xfrm rot="5400000">
              <a:off x="186700" y="-186706"/>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a:solidFill>
                  <a:srgbClr val="0070C0"/>
                </a:solidFill>
                <a:latin typeface="Arial" panose="020B0604020202020204" pitchFamily="34" charset="0"/>
                <a:ea typeface="宋体" panose="02010600030101010101" pitchFamily="2" charset="-122"/>
              </a:endParaRPr>
            </a:p>
          </p:txBody>
        </p:sp>
        <p:sp>
          <p:nvSpPr>
            <p:cNvPr id="30" name="Shape 269"/>
            <p:cNvSpPr/>
            <p:nvPr>
              <p:custDataLst>
                <p:tags r:id="rId12"/>
              </p:custDataLst>
            </p:nvPr>
          </p:nvSpPr>
          <p:spPr>
            <a:xfrm rot="5400000">
              <a:off x="186700" y="-72057"/>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dirty="0">
                <a:solidFill>
                  <a:srgbClr val="0070C0"/>
                </a:solidFill>
                <a:latin typeface="Arial" panose="020B0604020202020204" pitchFamily="34" charset="0"/>
                <a:ea typeface="宋体" panose="02010600030101010101" pitchFamily="2" charset="-122"/>
              </a:endParaRPr>
            </a:p>
          </p:txBody>
        </p:sp>
      </p:grpSp>
      <p:grpSp>
        <p:nvGrpSpPr>
          <p:cNvPr id="31" name="Group 270"/>
          <p:cNvGrpSpPr/>
          <p:nvPr/>
        </p:nvGrpSpPr>
        <p:grpSpPr>
          <a:xfrm>
            <a:off x="2853055" y="2770505"/>
            <a:ext cx="374650" cy="502285"/>
            <a:chOff x="-5" y="0"/>
            <a:chExt cx="519114" cy="260350"/>
          </a:xfrm>
        </p:grpSpPr>
        <p:sp>
          <p:nvSpPr>
            <p:cNvPr id="32" name="Shape 268"/>
            <p:cNvSpPr/>
            <p:nvPr>
              <p:custDataLst>
                <p:tags r:id="rId13"/>
              </p:custDataLst>
            </p:nvPr>
          </p:nvSpPr>
          <p:spPr>
            <a:xfrm rot="5400000">
              <a:off x="186700" y="-186706"/>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a:solidFill>
                  <a:srgbClr val="0070C0"/>
                </a:solidFill>
                <a:latin typeface="Arial" panose="020B0604020202020204" pitchFamily="34" charset="0"/>
                <a:ea typeface="宋体" panose="02010600030101010101" pitchFamily="2" charset="-122"/>
              </a:endParaRPr>
            </a:p>
          </p:txBody>
        </p:sp>
        <p:sp>
          <p:nvSpPr>
            <p:cNvPr id="33" name="Shape 269"/>
            <p:cNvSpPr/>
            <p:nvPr>
              <p:custDataLst>
                <p:tags r:id="rId14"/>
              </p:custDataLst>
            </p:nvPr>
          </p:nvSpPr>
          <p:spPr>
            <a:xfrm rot="5400000">
              <a:off x="186700" y="-72057"/>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dirty="0">
                <a:solidFill>
                  <a:srgbClr val="0070C0"/>
                </a:solidFill>
                <a:latin typeface="Arial" panose="020B0604020202020204" pitchFamily="34" charset="0"/>
                <a:ea typeface="宋体" panose="02010600030101010101" pitchFamily="2" charset="-122"/>
              </a:endParaRPr>
            </a:p>
          </p:txBody>
        </p:sp>
      </p:grpSp>
      <p:grpSp>
        <p:nvGrpSpPr>
          <p:cNvPr id="36" name="Group 270"/>
          <p:cNvGrpSpPr/>
          <p:nvPr/>
        </p:nvGrpSpPr>
        <p:grpSpPr>
          <a:xfrm>
            <a:off x="4961890" y="2804795"/>
            <a:ext cx="374650" cy="502285"/>
            <a:chOff x="-5" y="0"/>
            <a:chExt cx="519114" cy="260350"/>
          </a:xfrm>
        </p:grpSpPr>
        <p:sp>
          <p:nvSpPr>
            <p:cNvPr id="37" name="Shape 268"/>
            <p:cNvSpPr/>
            <p:nvPr>
              <p:custDataLst>
                <p:tags r:id="rId15"/>
              </p:custDataLst>
            </p:nvPr>
          </p:nvSpPr>
          <p:spPr>
            <a:xfrm rot="5400000">
              <a:off x="186700" y="-186706"/>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a:solidFill>
                  <a:srgbClr val="0070C0"/>
                </a:solidFill>
                <a:latin typeface="Arial" panose="020B0604020202020204" pitchFamily="34" charset="0"/>
                <a:ea typeface="宋体" panose="02010600030101010101" pitchFamily="2" charset="-122"/>
              </a:endParaRPr>
            </a:p>
          </p:txBody>
        </p:sp>
        <p:sp>
          <p:nvSpPr>
            <p:cNvPr id="38" name="Shape 269"/>
            <p:cNvSpPr/>
            <p:nvPr>
              <p:custDataLst>
                <p:tags r:id="rId16"/>
              </p:custDataLst>
            </p:nvPr>
          </p:nvSpPr>
          <p:spPr>
            <a:xfrm rot="5400000">
              <a:off x="186700" y="-72057"/>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dirty="0">
                <a:solidFill>
                  <a:srgbClr val="0070C0"/>
                </a:solidFill>
                <a:latin typeface="Arial" panose="020B0604020202020204" pitchFamily="34" charset="0"/>
                <a:ea typeface="宋体" panose="02010600030101010101" pitchFamily="2" charset="-122"/>
              </a:endParaRPr>
            </a:p>
          </p:txBody>
        </p:sp>
      </p:grpSp>
      <p:grpSp>
        <p:nvGrpSpPr>
          <p:cNvPr id="39" name="Group 270"/>
          <p:cNvGrpSpPr/>
          <p:nvPr/>
        </p:nvGrpSpPr>
        <p:grpSpPr>
          <a:xfrm>
            <a:off x="7070725" y="2795905"/>
            <a:ext cx="374650" cy="502285"/>
            <a:chOff x="-5" y="0"/>
            <a:chExt cx="519114" cy="260350"/>
          </a:xfrm>
        </p:grpSpPr>
        <p:sp>
          <p:nvSpPr>
            <p:cNvPr id="47" name="Shape 268"/>
            <p:cNvSpPr/>
            <p:nvPr>
              <p:custDataLst>
                <p:tags r:id="rId17"/>
              </p:custDataLst>
            </p:nvPr>
          </p:nvSpPr>
          <p:spPr>
            <a:xfrm rot="5400000">
              <a:off x="186700" y="-186706"/>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a:solidFill>
                  <a:srgbClr val="0070C0"/>
                </a:solidFill>
                <a:latin typeface="Arial" panose="020B0604020202020204" pitchFamily="34" charset="0"/>
                <a:ea typeface="宋体" panose="02010600030101010101" pitchFamily="2" charset="-122"/>
              </a:endParaRPr>
            </a:p>
          </p:txBody>
        </p:sp>
        <p:sp>
          <p:nvSpPr>
            <p:cNvPr id="48" name="Shape 269"/>
            <p:cNvSpPr/>
            <p:nvPr>
              <p:custDataLst>
                <p:tags r:id="rId18"/>
              </p:custDataLst>
            </p:nvPr>
          </p:nvSpPr>
          <p:spPr>
            <a:xfrm rot="5400000">
              <a:off x="186700" y="-72057"/>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dirty="0">
                <a:solidFill>
                  <a:srgbClr val="0070C0"/>
                </a:solidFill>
                <a:latin typeface="Arial" panose="020B0604020202020204" pitchFamily="34" charset="0"/>
                <a:ea typeface="宋体" panose="02010600030101010101" pitchFamily="2" charset="-122"/>
              </a:endParaRPr>
            </a:p>
          </p:txBody>
        </p:sp>
      </p:grpSp>
      <p:grpSp>
        <p:nvGrpSpPr>
          <p:cNvPr id="49" name="Group 270"/>
          <p:cNvGrpSpPr/>
          <p:nvPr/>
        </p:nvGrpSpPr>
        <p:grpSpPr>
          <a:xfrm>
            <a:off x="9020810" y="2856230"/>
            <a:ext cx="374650" cy="502285"/>
            <a:chOff x="-5" y="0"/>
            <a:chExt cx="519114" cy="260350"/>
          </a:xfrm>
        </p:grpSpPr>
        <p:sp>
          <p:nvSpPr>
            <p:cNvPr id="50" name="Shape 268"/>
            <p:cNvSpPr/>
            <p:nvPr>
              <p:custDataLst>
                <p:tags r:id="rId19"/>
              </p:custDataLst>
            </p:nvPr>
          </p:nvSpPr>
          <p:spPr>
            <a:xfrm rot="5400000">
              <a:off x="186700" y="-186706"/>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a:solidFill>
                  <a:srgbClr val="0070C0"/>
                </a:solidFill>
                <a:latin typeface="Arial" panose="020B0604020202020204" pitchFamily="34" charset="0"/>
                <a:ea typeface="宋体" panose="02010600030101010101" pitchFamily="2" charset="-122"/>
              </a:endParaRPr>
            </a:p>
          </p:txBody>
        </p:sp>
        <p:sp>
          <p:nvSpPr>
            <p:cNvPr id="51" name="Shape 269"/>
            <p:cNvSpPr/>
            <p:nvPr>
              <p:custDataLst>
                <p:tags r:id="rId20"/>
              </p:custDataLst>
            </p:nvPr>
          </p:nvSpPr>
          <p:spPr>
            <a:xfrm rot="5400000">
              <a:off x="186700" y="-72057"/>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dirty="0">
                <a:solidFill>
                  <a:srgbClr val="0070C0"/>
                </a:solidFill>
                <a:latin typeface="Arial" panose="020B0604020202020204" pitchFamily="34" charset="0"/>
                <a:ea typeface="宋体" panose="02010600030101010101" pitchFamily="2" charset="-122"/>
              </a:endParaRPr>
            </a:p>
          </p:txBody>
        </p:sp>
      </p:grpSp>
      <p:sp>
        <p:nvSpPr>
          <p:cNvPr id="55" name="圆角矩形 54"/>
          <p:cNvSpPr/>
          <p:nvPr/>
        </p:nvSpPr>
        <p:spPr>
          <a:xfrm>
            <a:off x="165100" y="3515360"/>
            <a:ext cx="1842770" cy="292036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p>
            <a:pPr algn="ctr" fontAlgn="auto"/>
            <a:r>
              <a:rPr lang="zh-CN" altLang="en-US" sz="2200" strike="noStrike" noProof="1" dirty="0" smtClean="0">
                <a:latin typeface="楷体" panose="02010609060101010101" pitchFamily="49" charset="-122"/>
                <a:ea typeface="楷体" panose="02010609060101010101" pitchFamily="49" charset="-122"/>
              </a:rPr>
              <a:t>征求部门、行业意见</a:t>
            </a:r>
            <a:r>
              <a:rPr lang="zh-CN" altLang="en-US" strike="noStrike" noProof="1" dirty="0" smtClean="0">
                <a:latin typeface="楷体" panose="02010609060101010101" pitchFamily="49" charset="-122"/>
                <a:ea typeface="楷体" panose="02010609060101010101" pitchFamily="49" charset="-122"/>
              </a:rPr>
              <a:t>（</a:t>
            </a:r>
            <a:r>
              <a:rPr lang="en-US" altLang="zh-CN" strike="noStrike" noProof="1" dirty="0" smtClean="0">
                <a:latin typeface="楷体" panose="02010609060101010101" pitchFamily="49" charset="-122"/>
                <a:ea typeface="楷体" panose="02010609060101010101" pitchFamily="49" charset="-122"/>
              </a:rPr>
              <a:t>2023</a:t>
            </a:r>
            <a:r>
              <a:rPr lang="zh-CN" altLang="en-US" strike="noStrike" noProof="1" dirty="0" smtClean="0">
                <a:latin typeface="楷体" panose="02010609060101010101" pitchFamily="49" charset="-122"/>
                <a:ea typeface="楷体" panose="02010609060101010101" pitchFamily="49" charset="-122"/>
              </a:rPr>
              <a:t>年</a:t>
            </a:r>
            <a:r>
              <a:rPr lang="en-US" altLang="zh-CN" strike="noStrike" noProof="1" dirty="0" smtClean="0">
                <a:latin typeface="楷体" panose="02010609060101010101" pitchFamily="49" charset="-122"/>
                <a:ea typeface="楷体" panose="02010609060101010101" pitchFamily="49" charset="-122"/>
              </a:rPr>
              <a:t>5-8</a:t>
            </a:r>
            <a:r>
              <a:rPr lang="zh-CN" altLang="en-US" strike="noStrike" noProof="1" dirty="0" smtClean="0">
                <a:latin typeface="楷体" panose="02010609060101010101" pitchFamily="49" charset="-122"/>
                <a:ea typeface="楷体" panose="02010609060101010101" pitchFamily="49" charset="-122"/>
              </a:rPr>
              <a:t>月，向相关部门及行业征求意见，各部门及各行业均回复无意见）</a:t>
            </a:r>
            <a:endParaRPr lang="zh-CN" altLang="en-US" strike="noStrike" noProof="1" dirty="0" smtClean="0">
              <a:latin typeface="楷体" panose="02010609060101010101" pitchFamily="49" charset="-122"/>
              <a:ea typeface="楷体" panose="02010609060101010101" pitchFamily="49" charset="-122"/>
            </a:endParaRPr>
          </a:p>
        </p:txBody>
      </p:sp>
      <p:sp>
        <p:nvSpPr>
          <p:cNvPr id="56" name="圆角矩形 55"/>
          <p:cNvSpPr/>
          <p:nvPr/>
        </p:nvSpPr>
        <p:spPr>
          <a:xfrm>
            <a:off x="2164080" y="3496310"/>
            <a:ext cx="1917700" cy="292989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fontAlgn="auto"/>
            <a:r>
              <a:rPr lang="zh-CN" altLang="en-US" sz="2200" spc="-200" noProof="1" dirty="0" smtClean="0">
                <a:solidFill>
                  <a:schemeClr val="tx1"/>
                </a:solidFill>
                <a:uFillTx/>
                <a:latin typeface="楷体" panose="02010609060101010101" pitchFamily="49" charset="-122"/>
                <a:ea typeface="楷体" panose="02010609060101010101" pitchFamily="49" charset="-122"/>
              </a:rPr>
              <a:t>征求公众意见</a:t>
            </a:r>
            <a:r>
              <a:rPr lang="zh-CN" altLang="en-US" dirty="0" smtClean="0">
                <a:latin typeface="楷体" panose="02010609060101010101" pitchFamily="49" charset="-122"/>
                <a:ea typeface="楷体" panose="02010609060101010101" pitchFamily="49" charset="-122"/>
                <a:sym typeface="+mn-ea"/>
              </a:rPr>
              <a:t>（</a:t>
            </a:r>
            <a:r>
              <a:rPr lang="en-US" altLang="zh-CN" dirty="0" smtClean="0">
                <a:latin typeface="楷体" panose="02010609060101010101" pitchFamily="49" charset="-122"/>
                <a:ea typeface="楷体" panose="02010609060101010101" pitchFamily="49" charset="-122"/>
                <a:sym typeface="+mn-ea"/>
              </a:rPr>
              <a:t>2023</a:t>
            </a:r>
            <a:r>
              <a:rPr lang="zh-CN" altLang="en-US" dirty="0" smtClean="0">
                <a:latin typeface="楷体" panose="02010609060101010101" pitchFamily="49" charset="-122"/>
                <a:ea typeface="楷体" panose="02010609060101010101" pitchFamily="49" charset="-122"/>
                <a:sym typeface="+mn-ea"/>
              </a:rPr>
              <a:t>年</a:t>
            </a:r>
            <a:r>
              <a:rPr lang="en-US" altLang="zh-CN" dirty="0" smtClean="0">
                <a:latin typeface="楷体" panose="02010609060101010101" pitchFamily="49" charset="-122"/>
                <a:ea typeface="楷体" panose="02010609060101010101" pitchFamily="49" charset="-122"/>
                <a:sym typeface="+mn-ea"/>
              </a:rPr>
              <a:t>8</a:t>
            </a:r>
            <a:r>
              <a:rPr lang="zh-CN" altLang="en-US" dirty="0" smtClean="0">
                <a:latin typeface="楷体" panose="02010609060101010101" pitchFamily="49" charset="-122"/>
                <a:ea typeface="楷体" panose="02010609060101010101" pitchFamily="49" charset="-122"/>
                <a:sym typeface="+mn-ea"/>
              </a:rPr>
              <a:t>月</a:t>
            </a:r>
            <a:r>
              <a:rPr lang="en-US" altLang="zh-CN" dirty="0" smtClean="0">
                <a:latin typeface="楷体" panose="02010609060101010101" pitchFamily="49" charset="-122"/>
                <a:ea typeface="楷体" panose="02010609060101010101" pitchFamily="49" charset="-122"/>
                <a:sym typeface="+mn-ea"/>
              </a:rPr>
              <a:t>9</a:t>
            </a:r>
            <a:r>
              <a:rPr lang="zh-CN" altLang="en-US" dirty="0" smtClean="0">
                <a:latin typeface="楷体" panose="02010609060101010101" pitchFamily="49" charset="-122"/>
                <a:ea typeface="楷体" panose="02010609060101010101" pitchFamily="49" charset="-122"/>
                <a:sym typeface="+mn-ea"/>
              </a:rPr>
              <a:t>日</a:t>
            </a:r>
            <a:r>
              <a:rPr lang="en-US" altLang="zh-CN" dirty="0" smtClean="0">
                <a:latin typeface="楷体" panose="02010609060101010101" pitchFamily="49" charset="-122"/>
                <a:ea typeface="楷体" panose="02010609060101010101" pitchFamily="49" charset="-122"/>
                <a:sym typeface="+mn-ea"/>
              </a:rPr>
              <a:t>-9</a:t>
            </a:r>
            <a:r>
              <a:rPr lang="zh-CN" altLang="en-US" dirty="0" smtClean="0">
                <a:latin typeface="楷体" panose="02010609060101010101" pitchFamily="49" charset="-122"/>
                <a:ea typeface="楷体" panose="02010609060101010101" pitchFamily="49" charset="-122"/>
                <a:sym typeface="+mn-ea"/>
              </a:rPr>
              <a:t>月</a:t>
            </a:r>
            <a:r>
              <a:rPr lang="en-US" altLang="zh-CN" dirty="0" smtClean="0">
                <a:latin typeface="楷体" panose="02010609060101010101" pitchFamily="49" charset="-122"/>
                <a:ea typeface="楷体" panose="02010609060101010101" pitchFamily="49" charset="-122"/>
                <a:sym typeface="+mn-ea"/>
              </a:rPr>
              <a:t>7</a:t>
            </a:r>
            <a:r>
              <a:rPr lang="zh-CN" altLang="en-US" dirty="0" smtClean="0">
                <a:latin typeface="楷体" panose="02010609060101010101" pitchFamily="49" charset="-122"/>
                <a:ea typeface="楷体" panose="02010609060101010101" pitchFamily="49" charset="-122"/>
                <a:sym typeface="+mn-ea"/>
              </a:rPr>
              <a:t>日向社会公开征求意见期间，无收到社会公众提出的回复意见）</a:t>
            </a:r>
            <a:endParaRPr lang="zh-CN" altLang="en-US" sz="2000" strike="noStrike" noProof="1" dirty="0" smtClean="0">
              <a:latin typeface="楷体" panose="02010609060101010101" pitchFamily="49" charset="-122"/>
              <a:ea typeface="楷体" panose="02010609060101010101" pitchFamily="49" charset="-122"/>
            </a:endParaRPr>
          </a:p>
          <a:p>
            <a:pPr algn="ctr" fontAlgn="auto"/>
            <a:endParaRPr lang="zh-CN" altLang="en-US" sz="2000" strike="noStrike" noProof="1" dirty="0" smtClean="0">
              <a:latin typeface="楷体" panose="02010609060101010101" pitchFamily="49" charset="-122"/>
              <a:ea typeface="楷体" panose="02010609060101010101" pitchFamily="49" charset="-122"/>
            </a:endParaRPr>
          </a:p>
        </p:txBody>
      </p:sp>
      <p:sp>
        <p:nvSpPr>
          <p:cNvPr id="57" name="圆角矩形 56"/>
          <p:cNvSpPr/>
          <p:nvPr/>
        </p:nvSpPr>
        <p:spPr>
          <a:xfrm>
            <a:off x="4237990" y="3495675"/>
            <a:ext cx="1757045" cy="292544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fontAlgn="auto"/>
            <a:r>
              <a:rPr lang="zh-CN" altLang="en-US" sz="2100" strike="noStrike" noProof="1" dirty="0" smtClean="0">
                <a:latin typeface="楷体" panose="02010609060101010101" pitchFamily="49" charset="-122"/>
                <a:ea typeface="楷体" panose="02010609060101010101" pitchFamily="49" charset="-122"/>
              </a:rPr>
              <a:t>专家评审</a:t>
            </a:r>
            <a:r>
              <a:rPr lang="zh-CN" altLang="en-US" dirty="0" smtClean="0">
                <a:latin typeface="楷体" panose="02010609060101010101" pitchFamily="49" charset="-122"/>
                <a:ea typeface="楷体" panose="02010609060101010101" pitchFamily="49" charset="-122"/>
                <a:sym typeface="+mn-ea"/>
              </a:rPr>
              <a:t>（</a:t>
            </a:r>
            <a:r>
              <a:rPr lang="en-US" altLang="zh-CN" dirty="0" smtClean="0">
                <a:latin typeface="楷体" panose="02010609060101010101" pitchFamily="49" charset="-122"/>
                <a:ea typeface="楷体" panose="02010609060101010101" pitchFamily="49" charset="-122"/>
                <a:sym typeface="+mn-ea"/>
              </a:rPr>
              <a:t>2023</a:t>
            </a:r>
            <a:r>
              <a:rPr lang="zh-CN" altLang="en-US" dirty="0" smtClean="0">
                <a:latin typeface="楷体" panose="02010609060101010101" pitchFamily="49" charset="-122"/>
                <a:ea typeface="楷体" panose="02010609060101010101" pitchFamily="49" charset="-122"/>
                <a:sym typeface="+mn-ea"/>
              </a:rPr>
              <a:t>年</a:t>
            </a:r>
            <a:r>
              <a:rPr lang="en-US" altLang="zh-CN" dirty="0" smtClean="0">
                <a:latin typeface="楷体" panose="02010609060101010101" pitchFamily="49" charset="-122"/>
                <a:ea typeface="楷体" panose="02010609060101010101" pitchFamily="49" charset="-122"/>
                <a:sym typeface="+mn-ea"/>
              </a:rPr>
              <a:t>11</a:t>
            </a:r>
            <a:r>
              <a:rPr lang="zh-CN" altLang="en-US" dirty="0" smtClean="0">
                <a:latin typeface="楷体" panose="02010609060101010101" pitchFamily="49" charset="-122"/>
                <a:ea typeface="楷体" panose="02010609060101010101" pitchFamily="49" charset="-122"/>
                <a:sym typeface="+mn-ea"/>
              </a:rPr>
              <a:t>月，</a:t>
            </a:r>
            <a:r>
              <a:rPr lang="zh-CN" dirty="0" smtClean="0">
                <a:latin typeface="楷体" panose="02010609060101010101" pitchFamily="49" charset="-122"/>
                <a:ea typeface="楷体" panose="02010609060101010101" pitchFamily="49" charset="-122"/>
                <a:sym typeface="+mn-ea"/>
              </a:rPr>
              <a:t>邀请市金融工作局专家学者开展论证，本单位对规划进行修改完善</a:t>
            </a:r>
            <a:r>
              <a:rPr lang="zh-CN" altLang="en-US" dirty="0" smtClean="0">
                <a:latin typeface="楷体" panose="02010609060101010101" pitchFamily="49" charset="-122"/>
                <a:ea typeface="楷体" panose="02010609060101010101" pitchFamily="49" charset="-122"/>
                <a:sym typeface="+mn-ea"/>
              </a:rPr>
              <a:t>）</a:t>
            </a:r>
            <a:endParaRPr lang="zh-CN" altLang="en-US" strike="noStrike" noProof="1" dirty="0" smtClean="0">
              <a:latin typeface="楷体" panose="02010609060101010101" pitchFamily="49" charset="-122"/>
              <a:ea typeface="楷体" panose="02010609060101010101" pitchFamily="49" charset="-122"/>
            </a:endParaRPr>
          </a:p>
          <a:p>
            <a:pPr algn="ctr" fontAlgn="auto"/>
            <a:endParaRPr lang="zh-CN" altLang="en-US" strike="noStrike" noProof="1" dirty="0" smtClean="0">
              <a:latin typeface="楷体" panose="02010609060101010101" pitchFamily="49" charset="-122"/>
              <a:ea typeface="楷体" panose="02010609060101010101" pitchFamily="49" charset="-122"/>
            </a:endParaRPr>
          </a:p>
        </p:txBody>
      </p:sp>
      <p:sp>
        <p:nvSpPr>
          <p:cNvPr id="58" name="圆角矩形 57"/>
          <p:cNvSpPr/>
          <p:nvPr/>
        </p:nvSpPr>
        <p:spPr>
          <a:xfrm>
            <a:off x="6151245" y="3497580"/>
            <a:ext cx="1905635" cy="292290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indent="0" algn="ctr" fontAlgn="auto">
              <a:lnSpc>
                <a:spcPts val="2000"/>
              </a:lnSpc>
            </a:pPr>
            <a:r>
              <a:rPr lang="zh-CN" altLang="en-US" sz="2300" strike="noStrike" noProof="1" dirty="0" smtClean="0">
                <a:latin typeface="楷体" panose="02010609060101010101" pitchFamily="49" charset="-122"/>
                <a:ea typeface="楷体" panose="02010609060101010101" pitchFamily="49" charset="-122"/>
              </a:rPr>
              <a:t>风险评估</a:t>
            </a:r>
            <a:endParaRPr lang="zh-CN" altLang="en-US" sz="2300" strike="noStrike" noProof="1" dirty="0" smtClean="0">
              <a:latin typeface="楷体" panose="02010609060101010101" pitchFamily="49" charset="-122"/>
              <a:ea typeface="楷体" panose="02010609060101010101" pitchFamily="49" charset="-122"/>
              <a:sym typeface="+mn-ea"/>
            </a:endParaRPr>
          </a:p>
          <a:p>
            <a:pPr indent="0" algn="ctr" fontAlgn="auto">
              <a:lnSpc>
                <a:spcPts val="2000"/>
              </a:lnSpc>
            </a:pPr>
            <a:r>
              <a:rPr lang="zh-CN" altLang="en-US" dirty="0" smtClean="0">
                <a:latin typeface="楷体" panose="02010609060101010101" pitchFamily="49" charset="-122"/>
                <a:ea typeface="楷体" panose="02010609060101010101" pitchFamily="49" charset="-122"/>
                <a:sym typeface="+mn-ea"/>
              </a:rPr>
              <a:t>（</a:t>
            </a:r>
            <a:r>
              <a:rPr lang="en-US" altLang="zh-CN" dirty="0" smtClean="0">
                <a:latin typeface="楷体" panose="02010609060101010101" pitchFamily="49" charset="-122"/>
                <a:ea typeface="楷体" panose="02010609060101010101" pitchFamily="49" charset="-122"/>
                <a:sym typeface="+mn-ea"/>
              </a:rPr>
              <a:t>2023</a:t>
            </a:r>
            <a:r>
              <a:rPr lang="zh-CN" altLang="en-US" dirty="0" smtClean="0">
                <a:latin typeface="楷体" panose="02010609060101010101" pitchFamily="49" charset="-122"/>
                <a:ea typeface="楷体" panose="02010609060101010101" pitchFamily="49" charset="-122"/>
                <a:sym typeface="+mn-ea"/>
              </a:rPr>
              <a:t>年</a:t>
            </a:r>
            <a:r>
              <a:rPr lang="en-US" altLang="zh-CN" dirty="0" smtClean="0">
                <a:latin typeface="楷体" panose="02010609060101010101" pitchFamily="49" charset="-122"/>
                <a:ea typeface="楷体" panose="02010609060101010101" pitchFamily="49" charset="-122"/>
                <a:sym typeface="+mn-ea"/>
              </a:rPr>
              <a:t>12</a:t>
            </a:r>
            <a:r>
              <a:rPr lang="zh-CN" altLang="en-US" dirty="0" smtClean="0">
                <a:latin typeface="楷体" panose="02010609060101010101" pitchFamily="49" charset="-122"/>
                <a:ea typeface="楷体" panose="02010609060101010101" pitchFamily="49" charset="-122"/>
                <a:sym typeface="+mn-ea"/>
              </a:rPr>
              <a:t>月，参考市金融</a:t>
            </a:r>
            <a:r>
              <a:rPr lang="en-US" altLang="zh-CN" dirty="0" smtClean="0">
                <a:latin typeface="楷体" panose="02010609060101010101" pitchFamily="49" charset="-122"/>
                <a:ea typeface="楷体" panose="02010609060101010101" pitchFamily="49" charset="-122"/>
                <a:sym typeface="+mn-ea"/>
              </a:rPr>
              <a:t>“</a:t>
            </a:r>
            <a:r>
              <a:rPr lang="zh-CN" altLang="en-US" dirty="0" smtClean="0">
                <a:latin typeface="楷体" panose="02010609060101010101" pitchFamily="49" charset="-122"/>
                <a:ea typeface="楷体" panose="02010609060101010101" pitchFamily="49" charset="-122"/>
                <a:sym typeface="+mn-ea"/>
              </a:rPr>
              <a:t>十四五</a:t>
            </a:r>
            <a:r>
              <a:rPr lang="en-US" altLang="zh-CN" dirty="0" smtClean="0">
                <a:latin typeface="楷体" panose="02010609060101010101" pitchFamily="49" charset="-122"/>
                <a:ea typeface="楷体" panose="02010609060101010101" pitchFamily="49" charset="-122"/>
                <a:sym typeface="+mn-ea"/>
              </a:rPr>
              <a:t>”</a:t>
            </a:r>
            <a:r>
              <a:rPr lang="zh-CN" altLang="en-US" dirty="0" smtClean="0">
                <a:latin typeface="楷体" panose="02010609060101010101" pitchFamily="49" charset="-122"/>
                <a:ea typeface="楷体" panose="02010609060101010101" pitchFamily="49" charset="-122"/>
                <a:sym typeface="+mn-ea"/>
              </a:rPr>
              <a:t>规划</a:t>
            </a:r>
            <a:r>
              <a:rPr lang="zh-CN" dirty="0" smtClean="0">
                <a:latin typeface="楷体" panose="02010609060101010101" pitchFamily="49" charset="-122"/>
                <a:ea typeface="楷体" panose="02010609060101010101" pitchFamily="49" charset="-122"/>
                <a:sym typeface="+mn-ea"/>
              </a:rPr>
              <a:t>开展情况，开展本规划稳定风险专项评价工作</a:t>
            </a:r>
            <a:r>
              <a:rPr lang="zh-CN" altLang="en-US" dirty="0" smtClean="0">
                <a:latin typeface="楷体" panose="02010609060101010101" pitchFamily="49" charset="-122"/>
                <a:ea typeface="楷体" panose="02010609060101010101" pitchFamily="49" charset="-122"/>
                <a:sym typeface="+mn-ea"/>
              </a:rPr>
              <a:t>）</a:t>
            </a:r>
            <a:endParaRPr lang="zh-CN" altLang="en-US" strike="noStrike" noProof="1" dirty="0" smtClean="0">
              <a:latin typeface="楷体" panose="02010609060101010101" pitchFamily="49" charset="-122"/>
              <a:ea typeface="楷体" panose="02010609060101010101" pitchFamily="49" charset="-122"/>
              <a:sym typeface="+mn-ea"/>
            </a:endParaRPr>
          </a:p>
        </p:txBody>
      </p:sp>
      <p:sp>
        <p:nvSpPr>
          <p:cNvPr id="59" name="圆角矩形 58"/>
          <p:cNvSpPr/>
          <p:nvPr/>
        </p:nvSpPr>
        <p:spPr>
          <a:xfrm>
            <a:off x="8213090" y="3515360"/>
            <a:ext cx="1938020" cy="291274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fontAlgn="auto"/>
            <a:r>
              <a:rPr lang="zh-CN" altLang="en-US" sz="2300" spc="-300" noProof="1" dirty="0" smtClean="0">
                <a:solidFill>
                  <a:schemeClr val="tx1"/>
                </a:solidFill>
                <a:uFillTx/>
                <a:latin typeface="楷体" panose="02010609060101010101" pitchFamily="49" charset="-122"/>
                <a:ea typeface="楷体" panose="02010609060101010101" pitchFamily="49" charset="-122"/>
              </a:rPr>
              <a:t>公平竞争审查</a:t>
            </a:r>
            <a:r>
              <a:rPr lang="zh-CN" altLang="en-US" dirty="0" smtClean="0">
                <a:latin typeface="楷体" panose="02010609060101010101" pitchFamily="49" charset="-122"/>
                <a:ea typeface="楷体" panose="02010609060101010101" pitchFamily="49" charset="-122"/>
                <a:sym typeface="+mn-ea"/>
              </a:rPr>
              <a:t>（</a:t>
            </a:r>
            <a:r>
              <a:rPr lang="en-US" altLang="zh-CN" dirty="0" smtClean="0">
                <a:latin typeface="楷体" panose="02010609060101010101" pitchFamily="49" charset="-122"/>
                <a:ea typeface="楷体" panose="02010609060101010101" pitchFamily="49" charset="-122"/>
                <a:sym typeface="+mn-ea"/>
              </a:rPr>
              <a:t>2023</a:t>
            </a:r>
            <a:r>
              <a:rPr lang="zh-CN" altLang="en-US" dirty="0" smtClean="0">
                <a:latin typeface="楷体" panose="02010609060101010101" pitchFamily="49" charset="-122"/>
                <a:ea typeface="楷体" panose="02010609060101010101" pitchFamily="49" charset="-122"/>
                <a:sym typeface="+mn-ea"/>
              </a:rPr>
              <a:t>年</a:t>
            </a:r>
            <a:r>
              <a:rPr lang="en-US" altLang="zh-CN" dirty="0" smtClean="0">
                <a:latin typeface="楷体" panose="02010609060101010101" pitchFamily="49" charset="-122"/>
                <a:ea typeface="楷体" panose="02010609060101010101" pitchFamily="49" charset="-122"/>
                <a:sym typeface="+mn-ea"/>
              </a:rPr>
              <a:t>12</a:t>
            </a:r>
            <a:r>
              <a:rPr lang="zh-CN" altLang="en-US" dirty="0" smtClean="0">
                <a:latin typeface="楷体" panose="02010609060101010101" pitchFamily="49" charset="-122"/>
                <a:ea typeface="楷体" panose="02010609060101010101" pitchFamily="49" charset="-122"/>
                <a:sym typeface="+mn-ea"/>
              </a:rPr>
              <a:t>月，参考市金融</a:t>
            </a:r>
            <a:r>
              <a:rPr lang="en-US" altLang="zh-CN" dirty="0" smtClean="0">
                <a:latin typeface="楷体" panose="02010609060101010101" pitchFamily="49" charset="-122"/>
                <a:ea typeface="楷体" panose="02010609060101010101" pitchFamily="49" charset="-122"/>
                <a:sym typeface="+mn-ea"/>
              </a:rPr>
              <a:t>“</a:t>
            </a:r>
            <a:r>
              <a:rPr lang="zh-CN" altLang="en-US" dirty="0" smtClean="0">
                <a:latin typeface="楷体" panose="02010609060101010101" pitchFamily="49" charset="-122"/>
                <a:ea typeface="楷体" panose="02010609060101010101" pitchFamily="49" charset="-122"/>
                <a:sym typeface="+mn-ea"/>
              </a:rPr>
              <a:t>十四五</a:t>
            </a:r>
            <a:r>
              <a:rPr lang="en-US" altLang="zh-CN" dirty="0" smtClean="0">
                <a:latin typeface="楷体" panose="02010609060101010101" pitchFamily="49" charset="-122"/>
                <a:ea typeface="楷体" panose="02010609060101010101" pitchFamily="49" charset="-122"/>
                <a:sym typeface="+mn-ea"/>
              </a:rPr>
              <a:t>”</a:t>
            </a:r>
            <a:r>
              <a:rPr lang="zh-CN" altLang="en-US" dirty="0" smtClean="0">
                <a:latin typeface="楷体" panose="02010609060101010101" pitchFamily="49" charset="-122"/>
                <a:ea typeface="楷体" panose="02010609060101010101" pitchFamily="49" charset="-122"/>
                <a:sym typeface="+mn-ea"/>
              </a:rPr>
              <a:t>规划</a:t>
            </a:r>
            <a:r>
              <a:rPr lang="zh-CN" dirty="0" smtClean="0">
                <a:latin typeface="楷体" panose="02010609060101010101" pitchFamily="49" charset="-122"/>
                <a:ea typeface="楷体" panose="02010609060101010101" pitchFamily="49" charset="-122"/>
                <a:sym typeface="+mn-ea"/>
              </a:rPr>
              <a:t>开展情况，填报公平竞争审查情况</a:t>
            </a:r>
            <a:r>
              <a:rPr lang="zh-CN" spc="-100" dirty="0" smtClean="0">
                <a:solidFill>
                  <a:schemeClr val="tx1"/>
                </a:solidFill>
                <a:uFillTx/>
                <a:latin typeface="楷体" panose="02010609060101010101" pitchFamily="49" charset="-122"/>
                <a:ea typeface="楷体" panose="02010609060101010101" pitchFamily="49" charset="-122"/>
                <a:sym typeface="+mn-ea"/>
              </a:rPr>
              <a:t>备案表</a:t>
            </a:r>
            <a:r>
              <a:rPr lang="zh-CN" altLang="en-US" spc="-100" dirty="0" smtClean="0">
                <a:solidFill>
                  <a:schemeClr val="tx1"/>
                </a:solidFill>
                <a:uFillTx/>
                <a:latin typeface="楷体" panose="02010609060101010101" pitchFamily="49" charset="-122"/>
                <a:ea typeface="楷体" panose="02010609060101010101" pitchFamily="49" charset="-122"/>
                <a:sym typeface="+mn-ea"/>
              </a:rPr>
              <a:t>）</a:t>
            </a:r>
            <a:endParaRPr lang="zh-CN" altLang="en-US" sz="2300" spc="-100" noProof="1" dirty="0" smtClean="0">
              <a:solidFill>
                <a:schemeClr val="tx1"/>
              </a:solidFill>
              <a:uFillTx/>
              <a:latin typeface="楷体" panose="02010609060101010101" pitchFamily="49" charset="-122"/>
              <a:ea typeface="楷体" panose="02010609060101010101" pitchFamily="49" charset="-122"/>
              <a:sym typeface="+mn-ea"/>
            </a:endParaRPr>
          </a:p>
          <a:p>
            <a:pPr algn="ctr" fontAlgn="auto"/>
            <a:endParaRPr lang="zh-CN" altLang="en-US" sz="2300" spc="-100" noProof="1" dirty="0" smtClean="0">
              <a:solidFill>
                <a:schemeClr val="tx1"/>
              </a:solidFill>
              <a:uFillTx/>
              <a:latin typeface="楷体" panose="02010609060101010101" pitchFamily="49" charset="-122"/>
              <a:ea typeface="楷体" panose="02010609060101010101" pitchFamily="49" charset="-122"/>
              <a:sym typeface="+mn-ea"/>
            </a:endParaRPr>
          </a:p>
        </p:txBody>
      </p:sp>
      <p:grpSp>
        <p:nvGrpSpPr>
          <p:cNvPr id="2" name="Group 267"/>
          <p:cNvGrpSpPr/>
          <p:nvPr/>
        </p:nvGrpSpPr>
        <p:grpSpPr>
          <a:xfrm>
            <a:off x="10461625" y="1774825"/>
            <a:ext cx="1136650" cy="850900"/>
            <a:chOff x="0" y="0"/>
            <a:chExt cx="1036638" cy="777877"/>
          </a:xfrm>
        </p:grpSpPr>
        <p:sp>
          <p:nvSpPr>
            <p:cNvPr id="3" name="Shape 265"/>
            <p:cNvSpPr/>
            <p:nvPr>
              <p:custDataLst>
                <p:tags r:id="rId21"/>
              </p:custDataLst>
            </p:nvPr>
          </p:nvSpPr>
          <p:spPr>
            <a:xfrm>
              <a:off x="0" y="0"/>
              <a:ext cx="1036638" cy="777877"/>
            </a:xfrm>
            <a:custGeom>
              <a:avLst/>
              <a:gdLst/>
              <a:ahLst/>
              <a:cxnLst>
                <a:cxn ang="0">
                  <a:pos x="0" y="388938"/>
                </a:cxn>
                <a:cxn ang="0">
                  <a:pos x="0" y="388938"/>
                </a:cxn>
                <a:cxn ang="0">
                  <a:pos x="518319" y="0"/>
                </a:cxn>
                <a:cxn ang="0">
                  <a:pos x="1036638" y="388938"/>
                </a:cxn>
                <a:cxn ang="0">
                  <a:pos x="1036638" y="388938"/>
                </a:cxn>
                <a:cxn ang="0">
                  <a:pos x="518319" y="777877"/>
                </a:cxn>
                <a:cxn ang="0">
                  <a:pos x="0" y="388938"/>
                </a:cxn>
                <a:cxn ang="0">
                  <a:pos x="259159" y="388938"/>
                </a:cxn>
                <a:cxn ang="0">
                  <a:pos x="518319" y="583407"/>
                </a:cxn>
                <a:cxn ang="0">
                  <a:pos x="777478" y="388938"/>
                </a:cxn>
                <a:cxn ang="0">
                  <a:pos x="518319" y="194469"/>
                </a:cxn>
                <a:cxn ang="0">
                  <a:pos x="259159" y="388938"/>
                </a:cxn>
              </a:cxnLst>
              <a:pathLst>
                <a:path w="21600" h="21600">
                  <a:moveTo>
                    <a:pt x="0" y="10800"/>
                  </a:moveTo>
                  <a:lnTo>
                    <a:pt x="0" y="10800"/>
                  </a:ln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02079"/>
            </a:solidFill>
            <a:ln w="15875" cap="flat" cmpd="sng">
              <a:solidFill>
                <a:srgbClr val="FFFFFF"/>
              </a:solidFill>
              <a:prstDash val="solid"/>
              <a:miter/>
              <a:headEnd type="none" w="med" len="med"/>
              <a:tailEnd type="none" w="med" len="med"/>
            </a:ln>
          </p:spPr>
          <p:txBody>
            <a:bodyPr/>
            <a:p>
              <a:endParaRPr lang="zh-CN" altLang="en-US"/>
            </a:p>
          </p:txBody>
        </p:sp>
        <p:sp>
          <p:nvSpPr>
            <p:cNvPr id="4" name="Shape 266"/>
            <p:cNvSpPr/>
            <p:nvPr>
              <p:custDataLst>
                <p:tags r:id="rId22"/>
              </p:custDataLst>
            </p:nvPr>
          </p:nvSpPr>
          <p:spPr>
            <a:xfrm>
              <a:off x="198114" y="168604"/>
              <a:ext cx="642940" cy="363396"/>
            </a:xfrm>
            <a:prstGeom prst="rect">
              <a:avLst/>
            </a:prstGeom>
            <a:noFill/>
            <a:ln w="12700">
              <a:noFill/>
            </a:ln>
          </p:spPr>
          <p:txBody>
            <a:bodyPr lIns="45719" tIns="45719" rIns="45719" bIns="45719" anchor="t" anchorCtr="0">
              <a:spAutoFit/>
            </a:bodyPr>
            <a:p>
              <a:pPr algn="ctr">
                <a:buFont typeface="Arial" panose="020B0604020202020204" pitchFamily="34" charset="0"/>
              </a:pPr>
              <a:r>
                <a:rPr lang="en-US" altLang="zh-CN" sz="2000">
                  <a:solidFill>
                    <a:srgbClr val="FF0000"/>
                  </a:solidFill>
                  <a:latin typeface="Arial" panose="020B0604020202020204" pitchFamily="34" charset="0"/>
                  <a:ea typeface="宋体" panose="02010600030101010101" pitchFamily="2" charset="-122"/>
                </a:rPr>
                <a:t>6</a:t>
              </a:r>
              <a:endParaRPr lang="en-US" altLang="zh-CN" sz="2000">
                <a:solidFill>
                  <a:srgbClr val="FF0000"/>
                </a:solidFill>
                <a:latin typeface="Arial" panose="020B0604020202020204" pitchFamily="34" charset="0"/>
                <a:ea typeface="宋体" panose="02010600030101010101" pitchFamily="2" charset="-122"/>
              </a:endParaRPr>
            </a:p>
          </p:txBody>
        </p:sp>
      </p:grpSp>
      <p:grpSp>
        <p:nvGrpSpPr>
          <p:cNvPr id="5" name="Group 270"/>
          <p:cNvGrpSpPr/>
          <p:nvPr/>
        </p:nvGrpSpPr>
        <p:grpSpPr>
          <a:xfrm>
            <a:off x="10970895" y="2807970"/>
            <a:ext cx="374650" cy="502285"/>
            <a:chOff x="-5" y="0"/>
            <a:chExt cx="519114" cy="260350"/>
          </a:xfrm>
        </p:grpSpPr>
        <p:sp>
          <p:nvSpPr>
            <p:cNvPr id="6" name="Shape 268"/>
            <p:cNvSpPr/>
            <p:nvPr>
              <p:custDataLst>
                <p:tags r:id="rId23"/>
              </p:custDataLst>
            </p:nvPr>
          </p:nvSpPr>
          <p:spPr>
            <a:xfrm rot="5400000">
              <a:off x="186700" y="-186706"/>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a:solidFill>
                  <a:srgbClr val="0070C0"/>
                </a:solidFill>
                <a:latin typeface="Arial" panose="020B0604020202020204" pitchFamily="34" charset="0"/>
                <a:ea typeface="宋体" panose="02010600030101010101" pitchFamily="2" charset="-122"/>
              </a:endParaRPr>
            </a:p>
          </p:txBody>
        </p:sp>
        <p:sp>
          <p:nvSpPr>
            <p:cNvPr id="7" name="Shape 269"/>
            <p:cNvSpPr/>
            <p:nvPr>
              <p:custDataLst>
                <p:tags r:id="rId24"/>
              </p:custDataLst>
            </p:nvPr>
          </p:nvSpPr>
          <p:spPr>
            <a:xfrm rot="5400000">
              <a:off x="186700" y="-72057"/>
              <a:ext cx="145701" cy="519114"/>
            </a:xfrm>
            <a:prstGeom prst="chevron">
              <a:avLst>
                <a:gd name="adj" fmla="val 63203"/>
              </a:avLst>
            </a:prstGeom>
            <a:noFill/>
            <a:ln w="15875" cap="flat" cmpd="sng">
              <a:solidFill>
                <a:srgbClr val="0070C0"/>
              </a:solidFill>
              <a:prstDash val="solid"/>
              <a:round/>
              <a:headEnd type="none" w="med" len="med"/>
              <a:tailEnd type="none" w="med" len="med"/>
            </a:ln>
          </p:spPr>
          <p:txBody>
            <a:bodyPr lIns="45719" tIns="45719" rIns="45719" bIns="45719" anchor="ctr" anchorCtr="0"/>
            <a:p>
              <a:pPr algn="ctr">
                <a:buFont typeface="Arial" panose="020B0604020202020204" pitchFamily="34" charset="0"/>
              </a:pPr>
              <a:endParaRPr lang="zh-CN" altLang="zh-CN" dirty="0">
                <a:solidFill>
                  <a:srgbClr val="0070C0"/>
                </a:solidFill>
                <a:latin typeface="Arial" panose="020B0604020202020204" pitchFamily="34" charset="0"/>
                <a:ea typeface="宋体" panose="02010600030101010101" pitchFamily="2" charset="-122"/>
              </a:endParaRPr>
            </a:p>
          </p:txBody>
        </p:sp>
      </p:grpSp>
      <p:sp>
        <p:nvSpPr>
          <p:cNvPr id="8" name="圆角矩形 7"/>
          <p:cNvSpPr/>
          <p:nvPr/>
        </p:nvSpPr>
        <p:spPr>
          <a:xfrm>
            <a:off x="10258425" y="3503295"/>
            <a:ext cx="1816735" cy="292417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p>
            <a:pPr algn="ctr" fontAlgn="auto"/>
            <a:r>
              <a:rPr lang="zh-CN" altLang="en-US" sz="2300" spc="-100" noProof="1" dirty="0" smtClean="0">
                <a:solidFill>
                  <a:schemeClr val="tx1"/>
                </a:solidFill>
                <a:uFillTx/>
                <a:latin typeface="楷体" panose="02010609060101010101" pitchFamily="49" charset="-122"/>
                <a:ea typeface="楷体" panose="02010609060101010101" pitchFamily="49" charset="-122"/>
              </a:rPr>
              <a:t>合法性审查</a:t>
            </a:r>
            <a:r>
              <a:rPr lang="zh-CN" altLang="en-US" dirty="0" smtClean="0">
                <a:latin typeface="楷体" panose="02010609060101010101" pitchFamily="49" charset="-122"/>
                <a:ea typeface="楷体" panose="02010609060101010101" pitchFamily="49" charset="-122"/>
                <a:sym typeface="+mn-ea"/>
              </a:rPr>
              <a:t>（</a:t>
            </a:r>
            <a:r>
              <a:rPr lang="en-US" altLang="zh-CN" dirty="0" smtClean="0">
                <a:latin typeface="楷体" panose="02010609060101010101" pitchFamily="49" charset="-122"/>
                <a:ea typeface="楷体" panose="02010609060101010101" pitchFamily="49" charset="-122"/>
                <a:sym typeface="+mn-ea"/>
              </a:rPr>
              <a:t>2023</a:t>
            </a:r>
            <a:r>
              <a:rPr lang="zh-CN" altLang="en-US" dirty="0" smtClean="0">
                <a:latin typeface="楷体" panose="02010609060101010101" pitchFamily="49" charset="-122"/>
                <a:ea typeface="楷体" panose="02010609060101010101" pitchFamily="49" charset="-122"/>
                <a:sym typeface="+mn-ea"/>
              </a:rPr>
              <a:t>年</a:t>
            </a:r>
            <a:r>
              <a:rPr lang="en-US" altLang="zh-CN" dirty="0" smtClean="0">
                <a:latin typeface="楷体" panose="02010609060101010101" pitchFamily="49" charset="-122"/>
                <a:ea typeface="楷体" panose="02010609060101010101" pitchFamily="49" charset="-122"/>
                <a:sym typeface="+mn-ea"/>
              </a:rPr>
              <a:t>12</a:t>
            </a:r>
            <a:r>
              <a:rPr lang="zh-CN" altLang="en-US" dirty="0" smtClean="0">
                <a:latin typeface="楷体" panose="02010609060101010101" pitchFamily="49" charset="-122"/>
                <a:ea typeface="楷体" panose="02010609060101010101" pitchFamily="49" charset="-122"/>
                <a:sym typeface="+mn-ea"/>
              </a:rPr>
              <a:t>月，按照《广东省重大行政决策程序规定》的要求，报送并通过县司法和信访局的合法性审查）</a:t>
            </a:r>
            <a:endParaRPr lang="zh-CN" altLang="en-US" sz="2300" strike="noStrike" noProof="1" dirty="0" smtClean="0">
              <a:latin typeface="楷体" panose="02010609060101010101" pitchFamily="49" charset="-122"/>
              <a:ea typeface="楷体" panose="02010609060101010101" pitchFamily="49" charset="-122"/>
              <a:sym typeface="+mn-ea"/>
            </a:endParaRPr>
          </a:p>
          <a:p>
            <a:pPr algn="ctr" fontAlgn="auto"/>
            <a:endParaRPr lang="zh-CN" altLang="en-US" sz="2300" strike="noStrike" noProof="1" dirty="0" smtClean="0">
              <a:latin typeface="楷体" panose="02010609060101010101" pitchFamily="49" charset="-122"/>
              <a:ea typeface="楷体" panose="02010609060101010101" pitchFamily="49" charset="-122"/>
            </a:endParaRPr>
          </a:p>
        </p:txBody>
      </p:sp>
    </p:spTree>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5730" y="1011555"/>
            <a:ext cx="11939905" cy="5845810"/>
          </a:xfrm>
        </p:spPr>
        <p:txBody>
          <a:bodyPr>
            <a:noAutofit/>
          </a:bodyPr>
          <a:lstStyle/>
          <a:p>
            <a:pPr marL="0" marR="0" indent="0" algn="l" defTabSz="914400" rtl="0" eaLnBrk="1" fontAlgn="auto" latinLnBrk="0" hangingPunct="1">
              <a:lnSpc>
                <a:spcPct val="90000"/>
              </a:lnSpc>
              <a:spcBef>
                <a:spcPts val="1000"/>
              </a:spcBef>
              <a:spcAft>
                <a:spcPct val="0"/>
              </a:spcAft>
              <a:buClrTx/>
              <a:buSzTx/>
              <a:buFont typeface="Arial" panose="020B0604020202020204" pitchFamily="34" charset="0"/>
              <a:buNone/>
            </a:pPr>
            <a:endParaRPr kumimoji="0" lang="en-US" altLang="zh-CN" sz="1700" b="0" i="0" u="none" strike="noStrike" kern="1200" cap="none" spc="0" normalizeH="0" baseline="0" noProof="1" dirty="0">
              <a:solidFill>
                <a:schemeClr val="tx1"/>
              </a:solidFill>
              <a:latin typeface="+mn-lt"/>
              <a:ea typeface="+mn-ea"/>
              <a:cs typeface="+mn-cs"/>
            </a:endParaRPr>
          </a:p>
          <a:p>
            <a:pPr marL="0" marR="0" indent="0" algn="l" defTabSz="914400" rtl="0" fontAlgn="auto">
              <a:lnSpc>
                <a:spcPts val="40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惠东县</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金融</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改革发展</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“十四五”规划》在充分吸纳国家、省和市最新政策文件等依据的同时，参考了市金融“十四五”规划，在一定程度上提高了规划的科学性和可操作性</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，本规划</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共分</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十</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部分，主要内容如下：</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第一章</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发展基础和环境</a:t>
            </a:r>
            <a:endPar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第二章</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总体要求</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第三章</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全面提升金融发展能级</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强化经济高质量发展支撑</a:t>
            </a:r>
            <a:endPar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第四章     扩大金融开放与合作深度</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融入大湾区金融发展格局</a:t>
            </a:r>
            <a:endPar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第五章</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全面深化产融结合</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增强金融服务实体经济能力</a:t>
            </a:r>
            <a:endPar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第六章</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加大金融支持乡村振兴力度</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提升农村金融服务质效</a:t>
            </a:r>
            <a:endPar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第七章</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健全防范化解金融风险危机</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建设优良金融生态环境</a:t>
            </a:r>
            <a:endPar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第八章</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加强金融人才队伍建设</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全面提升金融</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软实力</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第九章</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积极汇聚金融资源</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 </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全力支持</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a:t>
            </a:r>
            <a:r>
              <a:rPr kumimoji="0" lang="zh-CN" altLang="en-US"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百县千镇万村高质量发展工程</a:t>
            </a:r>
            <a:r>
              <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rPr>
              <a:t>”</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ts val="0"/>
              </a:spcAft>
              <a:buClrTx/>
              <a:buSzTx/>
              <a:buFont typeface="Arial" panose="020B0604020202020204" pitchFamily="34" charset="0"/>
              <a:buNone/>
            </a:pPr>
            <a:r>
              <a:rPr lang="en-US" altLang="zh-CN" sz="2000" spc="-100" dirty="0" smtClean="0">
                <a:uFillTx/>
                <a:latin typeface="微软雅黑" panose="020B0503020204020204" charset="-122"/>
                <a:ea typeface="微软雅黑" panose="020B0503020204020204" charset="-122"/>
                <a:cs typeface="微软雅黑" panose="020B0503020204020204" charset="-122"/>
                <a:sym typeface="+mn-ea"/>
              </a:rPr>
              <a:t>                                       </a:t>
            </a:r>
            <a:r>
              <a:rPr lang="zh-CN" altLang="en-US" sz="2000" spc="-100" dirty="0" smtClean="0">
                <a:uFillTx/>
                <a:latin typeface="微软雅黑" panose="020B0503020204020204" charset="-122"/>
                <a:ea typeface="微软雅黑" panose="020B0503020204020204" charset="-122"/>
                <a:cs typeface="微软雅黑" panose="020B0503020204020204" charset="-122"/>
                <a:sym typeface="+mn-ea"/>
              </a:rPr>
              <a:t>第十章</a:t>
            </a:r>
            <a:r>
              <a:rPr lang="en-US" altLang="zh-CN" sz="2000" spc="-100" dirty="0" smtClean="0">
                <a:uFillTx/>
                <a:latin typeface="微软雅黑" panose="020B0503020204020204" charset="-122"/>
                <a:ea typeface="微软雅黑" panose="020B0503020204020204" charset="-122"/>
                <a:cs typeface="微软雅黑" panose="020B0503020204020204" charset="-122"/>
                <a:sym typeface="+mn-ea"/>
              </a:rPr>
              <a:t>     </a:t>
            </a:r>
            <a:r>
              <a:rPr lang="zh-CN" altLang="en-US" sz="2000" spc="-100" dirty="0" smtClean="0">
                <a:uFillTx/>
                <a:latin typeface="微软雅黑" panose="020B0503020204020204" charset="-122"/>
                <a:ea typeface="微软雅黑" panose="020B0503020204020204" charset="-122"/>
                <a:cs typeface="微软雅黑" panose="020B0503020204020204" charset="-122"/>
                <a:sym typeface="+mn-ea"/>
              </a:rPr>
              <a:t>强化规划实施保障</a:t>
            </a:r>
            <a:endParaRPr kumimoji="0" lang="en-US" altLang="zh-CN" sz="2000" b="0" i="0" spc="-100" baseline="0" noProof="1" dirty="0" smtClean="0">
              <a:solidFill>
                <a:schemeClr val="tx1"/>
              </a:solidFill>
              <a:uFillTx/>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7978775" y="471170"/>
            <a:ext cx="3477260" cy="706755"/>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规划主要内容</a:t>
            </a:r>
            <a:endParaRPr lang="zh-CN" altLang="en-US" sz="4000">
              <a:solidFill>
                <a:schemeClr val="accent1"/>
              </a:solidFill>
              <a:latin typeface="微软雅黑" panose="020B0503020204020204" charset="-122"/>
              <a:ea typeface="微软雅黑" panose="020B0503020204020204" charset="-122"/>
            </a:endParaRPr>
          </a:p>
        </p:txBody>
      </p:sp>
      <p:sp>
        <p:nvSpPr>
          <p:cNvPr id="4" name="矩形 3"/>
          <p:cNvSpPr/>
          <p:nvPr/>
        </p:nvSpPr>
        <p:spPr>
          <a:xfrm>
            <a:off x="880745" y="2522855"/>
            <a:ext cx="977900" cy="389128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p>
            <a:pPr algn="ctr"/>
            <a:r>
              <a:rPr lang="zh-CN" altLang="en-US" sz="4000">
                <a:latin typeface="微软雅黑" panose="020B0503020204020204" charset="-122"/>
                <a:ea typeface="微软雅黑" panose="020B0503020204020204" charset="-122"/>
              </a:rPr>
              <a:t>目</a:t>
            </a:r>
            <a:endParaRPr lang="zh-CN" altLang="en-US" sz="4000">
              <a:latin typeface="微软雅黑" panose="020B0503020204020204" charset="-122"/>
              <a:ea typeface="微软雅黑" panose="020B0503020204020204" charset="-122"/>
            </a:endParaRPr>
          </a:p>
          <a:p>
            <a:pPr algn="ctr"/>
            <a:endParaRPr lang="zh-CN" altLang="en-US" sz="4000">
              <a:latin typeface="微软雅黑" panose="020B0503020204020204" charset="-122"/>
              <a:ea typeface="微软雅黑" panose="020B0503020204020204" charset="-122"/>
            </a:endParaRPr>
          </a:p>
          <a:p>
            <a:pPr algn="ctr"/>
            <a:r>
              <a:rPr lang="zh-CN" altLang="en-US" sz="4000">
                <a:latin typeface="微软雅黑" panose="020B0503020204020204" charset="-122"/>
                <a:ea typeface="微软雅黑" panose="020B0503020204020204" charset="-122"/>
              </a:rPr>
              <a:t>录</a:t>
            </a:r>
            <a:endParaRPr lang="zh-CN" altLang="en-US" sz="4000">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6365" y="887095"/>
            <a:ext cx="11939905" cy="6037580"/>
          </a:xfrm>
        </p:spPr>
        <p:txBody>
          <a:bodyPr>
            <a:noAutofit/>
          </a:bodyPr>
          <a:lstStyle/>
          <a:p>
            <a:pPr marL="0" marR="0" indent="0" algn="l" defTabSz="914400" rtl="0" eaLnBrk="1" fontAlgn="auto" latinLnBrk="0" hangingPunct="1">
              <a:lnSpc>
                <a:spcPct val="90000"/>
              </a:lnSpc>
              <a:spcBef>
                <a:spcPts val="1000"/>
              </a:spcBef>
              <a:spcAft>
                <a:spcPct val="0"/>
              </a:spcAft>
              <a:buClrTx/>
              <a:buSzTx/>
              <a:buFont typeface="Arial" panose="020B0604020202020204" pitchFamily="34" charset="0"/>
              <a:buNone/>
            </a:pPr>
            <a:endParaRPr kumimoji="0" lang="en-US" altLang="zh-CN" sz="1700" b="0" i="0" u="none" strike="noStrike" kern="1200" cap="none" spc="0" normalizeH="0" baseline="0" noProof="1" dirty="0">
              <a:solidFill>
                <a:schemeClr val="tx1"/>
              </a:solidFill>
              <a:latin typeface="+mn-lt"/>
              <a:ea typeface="+mn-ea"/>
              <a:cs typeface="+mn-cs"/>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章主要结合“十三五”时期惠东金融业发展情况，以金融机构（组织）体系、金融市场规模、服务实体经济能力、地方金融风险防控等方面数据为支撑着手分析，</a:t>
            </a:r>
            <a:r>
              <a:rPr kumimoji="0" 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为</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十四五</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时期</a:t>
            </a:r>
            <a:r>
              <a:rPr lang="zh-CN" altLang="en-US" sz="1800" dirty="0" smtClean="0">
                <a:latin typeface="微软雅黑" panose="020B0503020204020204" charset="-122"/>
                <a:ea typeface="微软雅黑" panose="020B0503020204020204" charset="-122"/>
                <a:cs typeface="微软雅黑" panose="020B0503020204020204" charset="-122"/>
                <a:sym typeface="+mn-ea"/>
              </a:rPr>
              <a:t>我县</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深化金融改革发展奠定了坚实的基础</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endPar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3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1</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金融机构（组织）体系日益完善。截至2020年末，全县共有银行业金融机构</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10家</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、保险业金融机构</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16家</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、证券业金融机构</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2家</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以及“类金融机构”</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48家</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endPar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3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2</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金融市场规模不断扩大。截至2020年末，全县本外币存贷款余额分别为</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503.45亿元</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410.96亿元</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全县金融机构存贷比为</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81.63%</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，比 2015 年末提高</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27</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个百分点。</a:t>
            </a:r>
            <a:endPar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3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3</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金融服务实体经济能力持续增强。截至2020年末，全县民营企业贷款余额</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92.77亿元</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，比2015年末增加</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33.13亿元</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全县涉农贷款余额</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145.59亿元</a:t>
            </a: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，比2015年末增加</a:t>
            </a:r>
            <a:r>
              <a:rPr kumimoji="0" lang="en-US" altLang="zh-CN" sz="20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57.32亿元</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；全县</a:t>
            </a:r>
            <a:r>
              <a:rPr lang="zh-CN" altLang="en-US" sz="1800" dirty="0" smtClean="0">
                <a:latin typeface="微软雅黑" panose="020B0503020204020204" charset="-122"/>
                <a:ea typeface="微软雅黑" panose="020B0503020204020204" charset="-122"/>
                <a:cs typeface="微软雅黑" panose="020B0503020204020204" charset="-122"/>
                <a:sym typeface="+mn-ea"/>
              </a:rPr>
              <a:t>上市企业后备培育库增加</a:t>
            </a:r>
            <a:r>
              <a:rPr lang="zh-CN" altLang="en-US" sz="1800" spc="-100" dirty="0" smtClean="0">
                <a:latin typeface="微软雅黑" panose="020B0503020204020204" charset="-122"/>
                <a:ea typeface="微软雅黑" panose="020B0503020204020204" charset="-122"/>
                <a:cs typeface="微软雅黑" panose="020B0503020204020204" charset="-122"/>
                <a:sym typeface="+mn-ea"/>
              </a:rPr>
              <a:t>至</a:t>
            </a:r>
            <a:r>
              <a:rPr kumimoji="0" lang="zh-CN" altLang="en-US" sz="2000" b="0" i="0" spc="-100" baseline="0" noProof="1" dirty="0" smtClean="0">
                <a:solidFill>
                  <a:srgbClr val="FF0000"/>
                </a:solidFill>
                <a:latin typeface="微软雅黑" panose="020B0503020204020204" charset="-122"/>
                <a:ea typeface="微软雅黑" panose="020B0503020204020204" charset="-122"/>
                <a:cs typeface="微软雅黑" panose="020B0503020204020204" charset="-122"/>
              </a:rPr>
              <a:t>19家</a:t>
            </a:r>
            <a:r>
              <a:rPr kumimoji="0" lang="zh-CN" altLang="en-US" sz="2000" b="0" i="0" spc="-10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en-US" altLang="zh-CN" sz="2000" b="0" i="0" spc="-10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endParaRPr kumimoji="0" lang="en-US" altLang="zh-CN" sz="2000" b="0" i="0" spc="-10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300"/>
              </a:lnSpc>
              <a:spcBef>
                <a:spcPts val="0"/>
              </a:spcBef>
              <a:spcAft>
                <a:spcPct val="0"/>
              </a:spcAft>
              <a:buClrTx/>
              <a:buSzTx/>
              <a:buFont typeface="Arial" panose="020B0604020202020204" pitchFamily="34" charset="0"/>
              <a:buNone/>
            </a:pPr>
            <a:r>
              <a:rPr kumimoji="0" lang="en-US" altLang="zh-CN" sz="2000" b="0" i="0" spc="-10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altLang="zh-CN"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rPr>
              <a:t>4、地方金融风险防控成效显著。“十三五”期间，县金融工作局协同各职能部门全力落实“7+4”地方</a:t>
            </a:r>
            <a:r>
              <a:rPr kumimoji="0" lang="zh-CN" altLang="en-US"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rPr>
              <a:t>类</a:t>
            </a:r>
            <a:r>
              <a:rPr kumimoji="0" lang="en-US" altLang="zh-CN"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rPr>
              <a:t>金融</a:t>
            </a:r>
            <a:r>
              <a:rPr kumimoji="0" lang="zh-CN" altLang="en-US"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rPr>
              <a:t>机构监管</a:t>
            </a:r>
            <a:r>
              <a:rPr kumimoji="0" lang="en-US" altLang="zh-CN"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rPr>
              <a:t>职责，切实做好金融风险防控工作。累计发现风险预警信息</a:t>
            </a:r>
            <a:r>
              <a:rPr kumimoji="0" lang="en-US" altLang="zh-CN" sz="1800" b="0" i="0" baseline="0" noProof="1" dirty="0" smtClean="0">
                <a:solidFill>
                  <a:srgbClr val="FF0000"/>
                </a:solidFill>
                <a:latin typeface="微软雅黑" panose="020B0503020204020204" charset="-122"/>
                <a:ea typeface="微软雅黑" panose="020B0503020204020204" charset="-122"/>
                <a:cs typeface="微软雅黑" panose="020B0503020204020204" charset="-122"/>
              </a:rPr>
              <a:t>100多条</a:t>
            </a:r>
            <a:r>
              <a:rPr kumimoji="0" lang="en-US" altLang="zh-CN"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rPr>
              <a:t>，走访风险机构</a:t>
            </a:r>
            <a:r>
              <a:rPr kumimoji="0" lang="en-US" altLang="zh-CN" sz="1800" b="0" i="0" baseline="0" noProof="1" dirty="0" smtClean="0">
                <a:solidFill>
                  <a:srgbClr val="FF0000"/>
                </a:solidFill>
                <a:latin typeface="微软雅黑" panose="020B0503020204020204" charset="-122"/>
                <a:ea typeface="微软雅黑" panose="020B0503020204020204" charset="-122"/>
                <a:cs typeface="微软雅黑" panose="020B0503020204020204" charset="-122"/>
              </a:rPr>
              <a:t>50多家</a:t>
            </a:r>
            <a:r>
              <a:rPr kumimoji="0" lang="en-US" altLang="zh-CN"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rPr>
              <a:t>，对疑似风险企业实现了</a:t>
            </a:r>
            <a:r>
              <a:rPr kumimoji="0" lang="en-US" altLang="zh-CN" sz="1800" b="0" i="0" baseline="0" noProof="1" dirty="0" smtClean="0">
                <a:solidFill>
                  <a:srgbClr val="FF0000"/>
                </a:solidFill>
                <a:latin typeface="微软雅黑" panose="020B0503020204020204" charset="-122"/>
                <a:ea typeface="微软雅黑" panose="020B0503020204020204" charset="-122"/>
                <a:cs typeface="微软雅黑" panose="020B0503020204020204" charset="-122"/>
              </a:rPr>
              <a:t>100%现场走访</a:t>
            </a:r>
            <a:r>
              <a:rPr kumimoji="0" lang="en-US" altLang="zh-CN"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rPr>
              <a:t>，协调有关部门落实“一案一策一专班”和重大案件“领导包案”机制，</a:t>
            </a:r>
            <a:r>
              <a:rPr kumimoji="0" lang="zh-CN" altLang="en-US"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rPr>
              <a:t>牢牢守住我县不发生系统性金融风险的底线。</a:t>
            </a:r>
            <a:endParaRPr kumimoji="0" lang="zh-CN" altLang="en-US" sz="1800" b="0" i="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5544185" y="304800"/>
            <a:ext cx="5883275" cy="706755"/>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第一章</a:t>
            </a:r>
            <a:r>
              <a:rPr lang="en-US" altLang="zh-CN" sz="4000">
                <a:solidFill>
                  <a:schemeClr val="accent1"/>
                </a:solidFill>
                <a:latin typeface="微软雅黑" panose="020B0503020204020204" charset="-122"/>
                <a:ea typeface="微软雅黑" panose="020B0503020204020204" charset="-122"/>
              </a:rPr>
              <a:t>  </a:t>
            </a:r>
            <a:r>
              <a:rPr lang="zh-CN" altLang="en-US" sz="4000">
                <a:solidFill>
                  <a:schemeClr val="accent1"/>
                </a:solidFill>
                <a:latin typeface="微软雅黑" panose="020B0503020204020204" charset="-122"/>
                <a:ea typeface="微软雅黑" panose="020B0503020204020204" charset="-122"/>
              </a:rPr>
              <a:t>发展基础和环境</a:t>
            </a:r>
            <a:endParaRPr lang="zh-CN" altLang="en-US" sz="4000">
              <a:solidFill>
                <a:schemeClr val="accent1"/>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6365" y="1308100"/>
            <a:ext cx="11939905" cy="6037580"/>
          </a:xfrm>
        </p:spPr>
        <p:txBody>
          <a:bodyPr>
            <a:noAutofit/>
          </a:bodyPr>
          <a:lstStyle/>
          <a:p>
            <a:pPr marL="0" marR="0" indent="0" algn="l" defTabSz="914400" rtl="0" eaLnBrk="1" fontAlgn="auto" latinLnBrk="0" hangingPunct="1">
              <a:lnSpc>
                <a:spcPct val="90000"/>
              </a:lnSpc>
              <a:spcBef>
                <a:spcPts val="1000"/>
              </a:spcBef>
              <a:spcAft>
                <a:spcPct val="0"/>
              </a:spcAft>
              <a:buClrTx/>
              <a:buSzTx/>
              <a:buFont typeface="Arial" panose="020B0604020202020204" pitchFamily="34" charset="0"/>
              <a:buNone/>
            </a:pPr>
            <a:endParaRPr kumimoji="0" lang="en-US" altLang="zh-CN" sz="1700" b="0" i="0" u="none" strike="noStrike" kern="1200" cap="none" spc="0" normalizeH="0" baseline="0" noProof="1" dirty="0">
              <a:solidFill>
                <a:schemeClr val="tx1"/>
              </a:solidFill>
              <a:latin typeface="+mn-lt"/>
              <a:ea typeface="+mn-ea"/>
              <a:cs typeface="+mn-cs"/>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20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本章</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结合国家、省、市各级的要求，坚持金融服务实体经济、金融改革创新与对外开放、防范化解地方金融风险等原则，探索提出助推惠州打造金融高质量发展核心区、珠江东岸产融结合先行区、珠三角金融支持乡村振兴引领区等目标，并对目标予以数据量化。 </a:t>
            </a:r>
            <a:endPar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到“十四五”期末，力争实现金融业增加值占GDP 比重有所提高，金融业在地区经济发展的重要性进一步提升</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lang="en-US" altLang="zh-CN" sz="1800" dirty="0" smtClean="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银行业</a:t>
            </a:r>
            <a:r>
              <a:rPr lang="en-US" altLang="zh-CN" sz="1800" dirty="0" smtClean="0">
                <a:latin typeface="微软雅黑" panose="020B0503020204020204" charset="-122"/>
                <a:ea typeface="微软雅黑" panose="020B0503020204020204" charset="-122"/>
                <a:cs typeface="微软雅黑" panose="020B0503020204020204" charset="-122"/>
                <a:sym typeface="+mn-ea"/>
              </a:rPr>
              <a:t>本外币存款余额突破</a:t>
            </a:r>
            <a:r>
              <a:rPr lang="en-US" altLang="zh-CN" sz="1800" dirty="0" smtClean="0">
                <a:solidFill>
                  <a:srgbClr val="FF0000"/>
                </a:solidFill>
                <a:latin typeface="微软雅黑" panose="020B0503020204020204" charset="-122"/>
                <a:ea typeface="微软雅黑" panose="020B0503020204020204" charset="-122"/>
                <a:cs typeface="微软雅黑" panose="020B0503020204020204" charset="-122"/>
                <a:sym typeface="+mn-ea"/>
              </a:rPr>
              <a:t>900亿元</a:t>
            </a:r>
            <a:r>
              <a:rPr lang="en-US" altLang="zh-CN" sz="1800" dirty="0" smtClean="0">
                <a:latin typeface="微软雅黑" panose="020B0503020204020204" charset="-122"/>
                <a:ea typeface="微软雅黑" panose="020B0503020204020204" charset="-122"/>
                <a:cs typeface="微软雅黑" panose="020B0503020204020204" charset="-122"/>
                <a:sym typeface="+mn-ea"/>
              </a:rPr>
              <a:t>，贷款余额突破</a:t>
            </a:r>
            <a:r>
              <a:rPr lang="en-US" altLang="zh-CN" sz="1800" dirty="0" smtClean="0">
                <a:solidFill>
                  <a:srgbClr val="FF0000"/>
                </a:solidFill>
                <a:latin typeface="微软雅黑" panose="020B0503020204020204" charset="-122"/>
                <a:ea typeface="微软雅黑" panose="020B0503020204020204" charset="-122"/>
                <a:cs typeface="微软雅黑" panose="020B0503020204020204" charset="-122"/>
                <a:sym typeface="+mn-ea"/>
              </a:rPr>
              <a:t>800亿元</a:t>
            </a:r>
            <a:r>
              <a:rPr lang="en-US" altLang="zh-CN" sz="1800" dirty="0" smtClean="0">
                <a:latin typeface="微软雅黑" panose="020B0503020204020204" charset="-122"/>
                <a:ea typeface="微软雅黑" panose="020B0503020204020204" charset="-122"/>
                <a:cs typeface="微软雅黑" panose="020B0503020204020204" charset="-122"/>
                <a:sym typeface="+mn-ea"/>
              </a:rPr>
              <a:t>；绿色贷款、科技贷款、民营小微企业贷款、涉农贷款</a:t>
            </a:r>
            <a:r>
              <a:rPr lang="zh-CN" altLang="en-US" sz="1800" dirty="0" smtClean="0">
                <a:latin typeface="微软雅黑" panose="020B0503020204020204" charset="-122"/>
                <a:ea typeface="微软雅黑" panose="020B0503020204020204" charset="-122"/>
                <a:cs typeface="微软雅黑" panose="020B0503020204020204" charset="-122"/>
                <a:sym typeface="+mn-ea"/>
              </a:rPr>
              <a:t>、制造业贷款</a:t>
            </a:r>
            <a:r>
              <a:rPr lang="en-US" altLang="zh-CN" sz="1800" dirty="0" smtClean="0">
                <a:latin typeface="微软雅黑" panose="020B0503020204020204" charset="-122"/>
                <a:ea typeface="微软雅黑" panose="020B0503020204020204" charset="-122"/>
                <a:cs typeface="微软雅黑" panose="020B0503020204020204" charset="-122"/>
                <a:sym typeface="+mn-ea"/>
              </a:rPr>
              <a:t>的比重逐步提升，不良贷款率控制低于全市平均水平</a:t>
            </a:r>
            <a:r>
              <a:rPr lang="zh-CN" altLang="en-US" sz="1800" dirty="0" smtClean="0">
                <a:latin typeface="微软雅黑" panose="020B0503020204020204" charset="-122"/>
                <a:ea typeface="微软雅黑" panose="020B0503020204020204" charset="-122"/>
                <a:cs typeface="微软雅黑" panose="020B0503020204020204" charset="-122"/>
                <a:sym typeface="+mn-ea"/>
              </a:rPr>
              <a:t>；</a:t>
            </a:r>
            <a:r>
              <a:rPr lang="en-US" altLang="zh-CN" sz="1800" dirty="0" smtClean="0">
                <a:solidFill>
                  <a:srgbClr val="FF0000"/>
                </a:solidFill>
                <a:latin typeface="微软雅黑" panose="020B0503020204020204" charset="-122"/>
                <a:ea typeface="微软雅黑" panose="020B0503020204020204" charset="-122"/>
                <a:cs typeface="微软雅黑" panose="020B0503020204020204" charset="-122"/>
                <a:sym typeface="+mn-ea"/>
              </a:rPr>
              <a:t>金融保险业</a:t>
            </a:r>
            <a:r>
              <a:rPr lang="en-US" altLang="zh-CN" sz="1800" dirty="0" smtClean="0">
                <a:latin typeface="微软雅黑" panose="020B0503020204020204" charset="-122"/>
                <a:ea typeface="微软雅黑" panose="020B0503020204020204" charset="-122"/>
                <a:cs typeface="微软雅黑" panose="020B0503020204020204" charset="-122"/>
                <a:sym typeface="+mn-ea"/>
              </a:rPr>
              <a:t>税收收入有所提升</a:t>
            </a:r>
            <a:r>
              <a:rPr lang="zh-CN" altLang="en-US" sz="1800" dirty="0" smtClean="0">
                <a:latin typeface="微软雅黑" panose="020B0503020204020204" charset="-122"/>
                <a:ea typeface="微软雅黑" panose="020B0503020204020204" charset="-122"/>
                <a:cs typeface="微软雅黑" panose="020B0503020204020204" charset="-122"/>
                <a:sym typeface="+mn-ea"/>
              </a:rPr>
              <a:t>，</a:t>
            </a:r>
            <a:r>
              <a:rPr lang="en-US" altLang="zh-CN" sz="1800" dirty="0" smtClean="0">
                <a:latin typeface="微软雅黑" panose="020B0503020204020204" charset="-122"/>
                <a:ea typeface="微软雅黑" panose="020B0503020204020204" charset="-122"/>
                <a:cs typeface="微软雅黑" panose="020B0503020204020204" charset="-122"/>
                <a:sym typeface="+mn-ea"/>
              </a:rPr>
              <a:t>保险规模</a:t>
            </a:r>
            <a:r>
              <a:rPr lang="zh-CN" altLang="en-US" sz="1800" dirty="0" smtClean="0">
                <a:latin typeface="微软雅黑" panose="020B0503020204020204" charset="-122"/>
                <a:ea typeface="微软雅黑" panose="020B0503020204020204" charset="-122"/>
                <a:cs typeface="微软雅黑" panose="020B0503020204020204" charset="-122"/>
                <a:sym typeface="+mn-ea"/>
              </a:rPr>
              <a:t>持续扩大</a:t>
            </a:r>
            <a:r>
              <a:rPr lang="en-US" altLang="zh-CN" sz="1800" dirty="0" smtClean="0">
                <a:latin typeface="微软雅黑" panose="020B0503020204020204" charset="-122"/>
                <a:ea typeface="微软雅黑" panose="020B0503020204020204" charset="-122"/>
                <a:cs typeface="微软雅黑" panose="020B0503020204020204" charset="-122"/>
                <a:sym typeface="+mn-ea"/>
              </a:rPr>
              <a:t>、保险实力</a:t>
            </a:r>
            <a:r>
              <a:rPr lang="zh-CN" altLang="en-US" sz="1800" dirty="0" smtClean="0">
                <a:latin typeface="微软雅黑" panose="020B0503020204020204" charset="-122"/>
                <a:ea typeface="微软雅黑" panose="020B0503020204020204" charset="-122"/>
                <a:cs typeface="微软雅黑" panose="020B0503020204020204" charset="-122"/>
                <a:sym typeface="+mn-ea"/>
              </a:rPr>
              <a:t>持续增强，</a:t>
            </a:r>
            <a:r>
              <a:rPr lang="en-US" altLang="zh-CN" sz="1800" dirty="0" smtClean="0">
                <a:latin typeface="微软雅黑" panose="020B0503020204020204" charset="-122"/>
                <a:ea typeface="微软雅黑" panose="020B0503020204020204" charset="-122"/>
                <a:cs typeface="微软雅黑" panose="020B0503020204020204" charset="-122"/>
                <a:sym typeface="+mn-ea"/>
              </a:rPr>
              <a:t>保险业与服务业融合发展</a:t>
            </a:r>
            <a:r>
              <a:rPr lang="zh-CN" altLang="en-US" sz="1800" dirty="0" smtClean="0">
                <a:latin typeface="微软雅黑" panose="020B0503020204020204" charset="-122"/>
                <a:ea typeface="微软雅黑" panose="020B0503020204020204" charset="-122"/>
                <a:cs typeface="微软雅黑" panose="020B0503020204020204" charset="-122"/>
                <a:sym typeface="+mn-ea"/>
              </a:rPr>
              <a:t>；</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境内上市公司总量达到</a:t>
            </a:r>
            <a:r>
              <a:rPr kumimoji="0" lang="en-US" altLang="zh-CN"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2家</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，争取新设立和引入证券、期货、基金业法人金融机构，积极引入证券期货公司在惠东设立区域性总部、分支机构， 提升证券期货业服务实体经济能力。</a:t>
            </a:r>
            <a:endPar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7000240" y="304800"/>
            <a:ext cx="4427220" cy="706755"/>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第二章</a:t>
            </a:r>
            <a:r>
              <a:rPr lang="en-US" altLang="zh-CN" sz="4000">
                <a:solidFill>
                  <a:schemeClr val="accent1"/>
                </a:solidFill>
                <a:latin typeface="微软雅黑" panose="020B0503020204020204" charset="-122"/>
                <a:ea typeface="微软雅黑" panose="020B0503020204020204" charset="-122"/>
              </a:rPr>
              <a:t>  </a:t>
            </a:r>
            <a:r>
              <a:rPr lang="zh-CN" altLang="en-US" sz="4000">
                <a:solidFill>
                  <a:schemeClr val="accent1"/>
                </a:solidFill>
                <a:latin typeface="微软雅黑" panose="020B0503020204020204" charset="-122"/>
                <a:ea typeface="微软雅黑" panose="020B0503020204020204" charset="-122"/>
              </a:rPr>
              <a:t>总体要求</a:t>
            </a:r>
            <a:endParaRPr lang="zh-CN" altLang="en-US" sz="4000">
              <a:solidFill>
                <a:schemeClr val="accent1"/>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6365" y="1489075"/>
            <a:ext cx="11939905" cy="5368925"/>
          </a:xfrm>
        </p:spPr>
        <p:txBody>
          <a:bodyPr>
            <a:noAutofit/>
          </a:bodyPr>
          <a:lstStyle/>
          <a:p>
            <a:pPr marL="0" marR="0" indent="0" algn="l" defTabSz="914400" rtl="0" fontAlgn="auto">
              <a:lnSpc>
                <a:spcPts val="34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章从优化金融空间布局、发展壮大银行证券保险机构、加快培育地方法人金融机构、规范发展地方金融组织、推动金融数字化智能化转型等五个方面研究，奋力抢抓制造业当家、实施“百县千镇万村高质量发展工程”的发展机遇，全面提升惠东金融发展能级，强化惠东经济高质量发展支撑。</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4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1</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、优化金融空间布局 。大力引进银行、证券、保险、基金、等金融机构总部、分支机构和专营机构以及各类外资金融机构，打造</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金融服务业集聚区、金融后台服务基地</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、金融支持乡村振兴示范区。</a:t>
            </a:r>
            <a:endPar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4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2、发展壮大银行证券保险机构。优化金融机构布局，大力支持</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银行业</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证券期货业</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发展以及创新发展</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保险业</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a:t>
            </a:r>
            <a:endPar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4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      3</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、加快培育地方法人金融机构。推动</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惠东农村商业银行</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惠东惠民村镇银行</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高质量发展，进一步加快发展地方法人金融机构，支持符合条件的地方法人金融机构探索更大的跨区域化、综合化经营。</a:t>
            </a:r>
            <a:endPar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4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      4</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、规范发展地方金融组织。推进全县</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小额贷款</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融资担保</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典当行</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等组织健康发展，促进</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融资租赁</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商业保理</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行业规范发展。</a:t>
            </a:r>
            <a:endPar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4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      5</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、推动金融数字化智能化转型。支持惠东县内外金融机构在县产业园区进行</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数字化改造</a:t>
            </a:r>
            <a:r>
              <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，推动传统金融机构数字化智能化转型，提高金融科技服务实体经济能力。</a:t>
            </a:r>
            <a:endParaRPr kumimoji="0" lang="zh-CN" altLang="en-US"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4796790" y="247015"/>
            <a:ext cx="7167880" cy="1938020"/>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第三章</a:t>
            </a:r>
            <a:r>
              <a:rPr lang="en-US" altLang="zh-CN" sz="4000">
                <a:solidFill>
                  <a:schemeClr val="accent1"/>
                </a:solidFill>
                <a:latin typeface="微软雅黑" panose="020B0503020204020204" charset="-122"/>
                <a:ea typeface="微软雅黑" panose="020B0503020204020204" charset="-122"/>
              </a:rPr>
              <a:t>  </a:t>
            </a:r>
            <a:r>
              <a:rPr lang="zh-CN" altLang="en-US" sz="4000">
                <a:solidFill>
                  <a:schemeClr val="accent1"/>
                </a:solidFill>
                <a:latin typeface="微软雅黑" panose="020B0503020204020204" charset="-122"/>
                <a:ea typeface="微软雅黑" panose="020B0503020204020204" charset="-122"/>
                <a:sym typeface="+mn-ea"/>
              </a:rPr>
              <a:t>全面提升金融发展能级  强化经济高质量发展支撑</a:t>
            </a:r>
            <a:endParaRPr kumimoji="0" lang="zh-CN" altLang="en-US" sz="4000" b="0" i="0" baseline="0" noProof="1">
              <a:solidFill>
                <a:schemeClr val="accent1"/>
              </a:solidFill>
              <a:latin typeface="微软雅黑" panose="020B0503020204020204" charset="-122"/>
              <a:ea typeface="微软雅黑" panose="020B0503020204020204" charset="-122"/>
            </a:endParaRPr>
          </a:p>
          <a:p>
            <a:endParaRPr lang="zh-CN" altLang="en-US" sz="4000">
              <a:solidFill>
                <a:schemeClr val="accent1"/>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6365" y="1948815"/>
            <a:ext cx="11939905" cy="5368925"/>
          </a:xfrm>
        </p:spPr>
        <p:txBody>
          <a:bodyPr>
            <a:noAutofit/>
          </a:bodyPr>
          <a:lstStyle/>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章主要就如何配合惠州积极参与构建“一核一带一区”区域发展格局，进一步推进金融开放与合作，促进大湾区金融互联互通。内容包括全面深化与深圳的区域金融交流合作、深入推动与大湾区城市间的金融互通、加大金融对外开放力度等三个方面研究具体措施。</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主动学习</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深圳金融先进发展经验</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完善金融服务体系，配合建立粤港澳大湾区内统一的金融合作机制、金融业务流程、金融服务标准、风险管理机制和金融规章制度，创新跨境金融服务，推进跨境金融便民政策落地，引导辖区金融机构深入探索自由贸易账户（FT账户）、</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跨境电商供应链金融</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等新模式，促进跨境电子商务支付结算和融资服务便利化，鼓励金融机构制定可细化、可落地的跨境金融服务方案。围绕实现经济高质量发展与贸易投资便利化的金融需求，开展</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跨境金融</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科技金融</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和</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绿色金融</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合作，全面推进惠东县跨境投融资体系创新，助推惠东县更好对接国际市场。</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4479925" y="409575"/>
            <a:ext cx="7712075" cy="1322070"/>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第四章</a:t>
            </a:r>
            <a:r>
              <a:rPr lang="en-US" altLang="zh-CN" sz="4000">
                <a:solidFill>
                  <a:schemeClr val="accent1"/>
                </a:solidFill>
                <a:latin typeface="微软雅黑" panose="020B0503020204020204" charset="-122"/>
                <a:ea typeface="微软雅黑" panose="020B0503020204020204" charset="-122"/>
              </a:rPr>
              <a:t>  </a:t>
            </a:r>
            <a:r>
              <a:rPr lang="zh-CN" altLang="en-US" sz="4000">
                <a:solidFill>
                  <a:schemeClr val="accent1"/>
                </a:solidFill>
                <a:latin typeface="微软雅黑" panose="020B0503020204020204" charset="-122"/>
                <a:ea typeface="微软雅黑" panose="020B0503020204020204" charset="-122"/>
                <a:sym typeface="+mn-ea"/>
              </a:rPr>
              <a:t>扩大金融开放与合作深度</a:t>
            </a:r>
            <a:r>
              <a:rPr lang="en-US" altLang="zh-CN" sz="4000">
                <a:solidFill>
                  <a:schemeClr val="accent1"/>
                </a:solidFill>
                <a:latin typeface="微软雅黑" panose="020B0503020204020204" charset="-122"/>
                <a:ea typeface="微软雅黑" panose="020B0503020204020204" charset="-122"/>
                <a:sym typeface="+mn-ea"/>
              </a:rPr>
              <a:t>  </a:t>
            </a:r>
            <a:r>
              <a:rPr lang="zh-CN" altLang="en-US" sz="4000">
                <a:solidFill>
                  <a:schemeClr val="accent1"/>
                </a:solidFill>
                <a:latin typeface="微软雅黑" panose="020B0503020204020204" charset="-122"/>
                <a:ea typeface="微软雅黑" panose="020B0503020204020204" charset="-122"/>
                <a:sym typeface="+mn-ea"/>
              </a:rPr>
              <a:t>融入大湾区金融发展格局</a:t>
            </a:r>
            <a:endParaRPr lang="zh-CN" altLang="en-US" sz="4000">
              <a:solidFill>
                <a:schemeClr val="accent1"/>
              </a:solidFill>
              <a:latin typeface="微软雅黑" panose="020B0503020204020204" charset="-122"/>
              <a:ea typeface="微软雅黑" panose="020B0503020204020204" charset="-122"/>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5730" y="2390140"/>
            <a:ext cx="11939905" cy="4171950"/>
          </a:xfrm>
        </p:spPr>
        <p:txBody>
          <a:bodyPr>
            <a:noAutofit/>
          </a:bodyPr>
          <a:lstStyle/>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本章主要以实施</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产业金融</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资本市场</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科技金融</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普惠金融和绿色金融五大“金融提升工程”为关键点</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。针对如何实施产业金融融合“工程”、实施“利用资本市场提质增效工程”、实施“科技金融创新工程”、实施“普惠金融惠民工程”、实施“绿色金融提升工程”等研究具体施行措施。</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如聚焦重点领域和关键产业，持续完善政策性金融工具，完善上市推进机制，支持企业拓宽直接融资渠道，创新科技金融服务模式，优化普惠金融服务，优化绿色金融产品体系，积极推动绿色债券发行。</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5436870" y="515620"/>
            <a:ext cx="6755130" cy="1322070"/>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第五章</a:t>
            </a:r>
            <a:r>
              <a:rPr lang="en-US" altLang="zh-CN" sz="4000">
                <a:solidFill>
                  <a:schemeClr val="accent1"/>
                </a:solidFill>
                <a:latin typeface="微软雅黑" panose="020B0503020204020204" charset="-122"/>
                <a:ea typeface="微软雅黑" panose="020B0503020204020204" charset="-122"/>
              </a:rPr>
              <a:t>  </a:t>
            </a:r>
            <a:r>
              <a:rPr lang="zh-CN" sz="4000">
                <a:solidFill>
                  <a:schemeClr val="accent1"/>
                </a:solidFill>
                <a:latin typeface="微软雅黑" panose="020B0503020204020204" charset="-122"/>
                <a:ea typeface="微软雅黑" panose="020B0503020204020204" charset="-122"/>
                <a:sym typeface="+mn-ea"/>
              </a:rPr>
              <a:t>全面深化产融结合</a:t>
            </a:r>
            <a:r>
              <a:rPr lang="en-US" altLang="zh-CN" sz="4000">
                <a:solidFill>
                  <a:schemeClr val="accent1"/>
                </a:solidFill>
                <a:latin typeface="微软雅黑" panose="020B0503020204020204" charset="-122"/>
                <a:ea typeface="微软雅黑" panose="020B0503020204020204" charset="-122"/>
                <a:sym typeface="+mn-ea"/>
              </a:rPr>
              <a:t>  </a:t>
            </a:r>
            <a:r>
              <a:rPr lang="zh-CN" altLang="en-US" sz="4000">
                <a:solidFill>
                  <a:schemeClr val="accent1"/>
                </a:solidFill>
                <a:latin typeface="微软雅黑" panose="020B0503020204020204" charset="-122"/>
                <a:ea typeface="微软雅黑" panose="020B0503020204020204" charset="-122"/>
                <a:sym typeface="+mn-ea"/>
              </a:rPr>
              <a:t>增强金融服务实体经济能力</a:t>
            </a:r>
            <a:endParaRPr lang="zh-CN" altLang="en-US" sz="4000">
              <a:solidFill>
                <a:schemeClr val="accent1"/>
              </a:solidFill>
              <a:latin typeface="微软雅黑" panose="020B0503020204020204" charset="-122"/>
              <a:ea typeface="微软雅黑" panose="020B0503020204020204" charset="-122"/>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5730" y="2390140"/>
            <a:ext cx="11939905" cy="4171950"/>
          </a:xfrm>
        </p:spPr>
        <p:txBody>
          <a:bodyPr>
            <a:noAutofit/>
          </a:bodyPr>
          <a:lstStyle/>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本章重点就</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加强金融支持乡村振兴力度，拓展多元化支农融资渠道，支持农村特色产业发展，创新农村金融服务模式，优化农村金融环境，研究金融支持乡村振兴</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具体措施，内容涵盖拓展多元化支农融资渠道、推动农业保险高质量发展、优化农村金融发展环境等具体工作。 </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如贯彻落实</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百县千镇万村高质量发展发展工程</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建立健全金融服务乡村振兴体制机制，支持农村特色产业发展，创新农村金融服务模式，扩大粮食作物完全成本和收入保险试点，推进惠东扩大农业大灾保险覆盖面，探索研发收入保险、气象指数保险等新型险种。加快推进农村信用体系建设，持续优化农村支付服务环境，推进农村移动支付推广应用示范镇建设，加快推进</a:t>
            </a:r>
            <a:r>
              <a:rPr kumimoji="0" lang="zh-CN" altLang="en-US" sz="1800" b="0" i="0" u="none" strike="noStrike" kern="1200"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数字人民币试点工作</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，不断扩大移动支付在农村地区使用的覆盖面和影响力，推动农村基础金融服务覆盖各行政村。</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4010025" y="515620"/>
            <a:ext cx="8181975" cy="1322070"/>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第六章</a:t>
            </a:r>
            <a:r>
              <a:rPr lang="en-US" altLang="zh-CN" sz="4000">
                <a:solidFill>
                  <a:schemeClr val="accent1"/>
                </a:solidFill>
                <a:latin typeface="微软雅黑" panose="020B0503020204020204" charset="-122"/>
                <a:ea typeface="微软雅黑" panose="020B0503020204020204" charset="-122"/>
              </a:rPr>
              <a:t>  </a:t>
            </a:r>
            <a:r>
              <a:rPr lang="zh-CN" sz="4000">
                <a:solidFill>
                  <a:schemeClr val="accent1"/>
                </a:solidFill>
                <a:latin typeface="微软雅黑" panose="020B0503020204020204" charset="-122"/>
                <a:ea typeface="微软雅黑" panose="020B0503020204020204" charset="-122"/>
                <a:sym typeface="+mn-ea"/>
              </a:rPr>
              <a:t>加大金融支持乡村振兴力度</a:t>
            </a:r>
            <a:r>
              <a:rPr lang="en-US" altLang="zh-CN" sz="4000">
                <a:solidFill>
                  <a:schemeClr val="accent1"/>
                </a:solidFill>
                <a:latin typeface="微软雅黑" panose="020B0503020204020204" charset="-122"/>
                <a:ea typeface="微软雅黑" panose="020B0503020204020204" charset="-122"/>
                <a:sym typeface="+mn-ea"/>
              </a:rPr>
              <a:t>  </a:t>
            </a:r>
            <a:r>
              <a:rPr lang="zh-CN" altLang="en-US" sz="4000">
                <a:solidFill>
                  <a:schemeClr val="accent1"/>
                </a:solidFill>
                <a:latin typeface="微软雅黑" panose="020B0503020204020204" charset="-122"/>
                <a:ea typeface="微软雅黑" panose="020B0503020204020204" charset="-122"/>
                <a:sym typeface="+mn-ea"/>
              </a:rPr>
              <a:t>提升农村金融服务质效</a:t>
            </a:r>
            <a:endParaRPr lang="zh-CN" altLang="en-US" sz="4000">
              <a:solidFill>
                <a:schemeClr val="accent1"/>
              </a:solidFill>
              <a:latin typeface="微软雅黑" panose="020B0503020204020204" charset="-122"/>
              <a:ea typeface="微软雅黑" panose="020B0503020204020204" charset="-122"/>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5730" y="2390140"/>
            <a:ext cx="11939905" cy="4171950"/>
          </a:xfrm>
        </p:spPr>
        <p:txBody>
          <a:bodyPr>
            <a:noAutofit/>
          </a:bodyPr>
          <a:lstStyle/>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本章立足防范和化解金融风险的主业，以机制建设为切入点，重点针对防范化解地方金融风险、提升地方金融监管能力、加强金融法治建设、建设优良金融生态环境等具体内容研究提出对策。 </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坚守底线防范金融风险</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，全面抓好防范和处置非法集资工作，</a:t>
            </a:r>
            <a:r>
              <a:rPr lang="zh-CN" altLang="en-US" sz="1800" dirty="0" smtClean="0">
                <a:latin typeface="微软雅黑" panose="020B0503020204020204" charset="-122"/>
                <a:ea typeface="微软雅黑" panose="020B0503020204020204" charset="-122"/>
                <a:cs typeface="微软雅黑" panose="020B0503020204020204" charset="-122"/>
                <a:sym typeface="+mn-ea"/>
              </a:rPr>
              <a:t>加强金融与政策的联动，会同有关部门</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强化地方金融乱象治理</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；健全金融风险重大事项、突发事项的及时沟通交流机制，加强金融消费者权益宣传教育、金融业务纠纷争议处理方面的工作；完善信用修复机制，提升群众信用意识；</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规范金融营销宣传行为</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，建立涵盖司法调解、人民调解、专业调解等金融消费纠纷多元化处置化解途径，</a:t>
            </a:r>
            <a:r>
              <a:rPr kumimoji="0" lang="zh-CN" altLang="en-US"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努力维护地方金融稳定和社会稳定</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endParaRPr kumimoji="0"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4010025" y="515620"/>
            <a:ext cx="8181975" cy="1322070"/>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第七章</a:t>
            </a:r>
            <a:r>
              <a:rPr lang="en-US" altLang="zh-CN" sz="4000">
                <a:solidFill>
                  <a:schemeClr val="accent1"/>
                </a:solidFill>
                <a:latin typeface="微软雅黑" panose="020B0503020204020204" charset="-122"/>
                <a:ea typeface="微软雅黑" panose="020B0503020204020204" charset="-122"/>
              </a:rPr>
              <a:t>  </a:t>
            </a:r>
            <a:r>
              <a:rPr lang="zh-CN" sz="4000">
                <a:solidFill>
                  <a:schemeClr val="accent1"/>
                </a:solidFill>
                <a:latin typeface="微软雅黑" panose="020B0503020204020204" charset="-122"/>
                <a:ea typeface="微软雅黑" panose="020B0503020204020204" charset="-122"/>
                <a:sym typeface="+mn-ea"/>
              </a:rPr>
              <a:t>健全防范化解金融风险机制</a:t>
            </a:r>
            <a:endParaRPr lang="zh-CN" sz="4000">
              <a:solidFill>
                <a:schemeClr val="accent1"/>
              </a:solidFill>
              <a:latin typeface="微软雅黑" panose="020B0503020204020204" charset="-122"/>
              <a:ea typeface="微软雅黑" panose="020B0503020204020204" charset="-122"/>
              <a:sym typeface="+mn-ea"/>
            </a:endParaRPr>
          </a:p>
          <a:p>
            <a:r>
              <a:rPr lang="zh-CN" sz="4000">
                <a:solidFill>
                  <a:schemeClr val="accent1"/>
                </a:solidFill>
                <a:latin typeface="微软雅黑" panose="020B0503020204020204" charset="-122"/>
                <a:ea typeface="微软雅黑" panose="020B0503020204020204" charset="-122"/>
                <a:sym typeface="+mn-ea"/>
              </a:rPr>
              <a:t>建设优良金融生态环境</a:t>
            </a:r>
            <a:endParaRPr lang="zh-CN" sz="4000">
              <a:solidFill>
                <a:schemeClr val="accent1"/>
              </a:solidFill>
              <a:latin typeface="微软雅黑" panose="020B0503020204020204" charset="-122"/>
              <a:ea typeface="微软雅黑" panose="020B0503020204020204" charset="-122"/>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5730" y="2390140"/>
            <a:ext cx="11939905" cy="4171950"/>
          </a:xfrm>
        </p:spPr>
        <p:txBody>
          <a:bodyPr>
            <a:noAutofit/>
          </a:bodyPr>
          <a:lstStyle/>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本章通过建立完善对金融人才的激励政策、加强金融研究与金融人才培育、充分提供金融工作的智力保障等方面研究探索壮大我县金融人才队伍的举措，通过人才引进和培育助力金融业高质量发展。 </a:t>
            </a:r>
            <a:endPar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cap="none" spc="0" normalizeH="0" baseline="0" noProof="1" dirty="0" smtClean="0">
                <a:latin typeface="微软雅黑" panose="020B0503020204020204" charset="-122"/>
                <a:ea typeface="微软雅黑" panose="020B0503020204020204" charset="-122"/>
                <a:cs typeface="微软雅黑" panose="020B0503020204020204" charset="-122"/>
              </a:rPr>
              <a:t>“十四五”时期，惠东县金融系统将继续坚持“人才是第一资源”理念，贯彻落实县委、县政府</a:t>
            </a:r>
            <a:r>
              <a:rPr kumimoji="0" lang="zh-CN" altLang="en-US" sz="1800" b="0" i="0" u="none" strike="noStrike"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《关于全面打造人才集聚新高地 加快新时代人才强县建设的实施意见》</a:t>
            </a:r>
            <a:r>
              <a:rPr kumimoji="0" lang="zh-CN" altLang="en-US" sz="1800" b="0" i="0" u="none" strike="noStrike" cap="none" spc="0" normalizeH="0" baseline="0" noProof="1" dirty="0" smtClean="0">
                <a:latin typeface="微软雅黑" panose="020B0503020204020204" charset="-122"/>
                <a:ea typeface="微软雅黑" panose="020B0503020204020204" charset="-122"/>
                <a:cs typeface="微软雅黑" panose="020B0503020204020204" charset="-122"/>
              </a:rPr>
              <a:t>文件精神，加大引进高层次金融人才工作力度，采取有力措施引进高素质金融人才，不断壮大惠东县金融人才队伍。贯彻落实</a:t>
            </a:r>
            <a:r>
              <a:rPr kumimoji="0" lang="zh-CN" altLang="en-US" sz="1800" b="0" i="0" u="none" strike="noStrike"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《惠东县关于金融支持人才创新创业若干措施》</a:t>
            </a:r>
            <a:r>
              <a:rPr kumimoji="0" lang="zh-CN" altLang="en-US" sz="1800" b="0" i="0" u="none" strike="noStrike" cap="none" spc="0" normalizeH="0" baseline="0" noProof="1" dirty="0" smtClean="0">
                <a:latin typeface="微软雅黑" panose="020B0503020204020204" charset="-122"/>
                <a:ea typeface="微软雅黑" panose="020B0503020204020204" charset="-122"/>
                <a:cs typeface="微软雅黑" panose="020B0503020204020204" charset="-122"/>
              </a:rPr>
              <a:t>，加大对金融领军人才、金融高级管理人才、金融高级专业人才等高层次金融人才在住房落户、税收优惠、医疗保障、子女入学、出行置业等方面的扶持力度。指导和鼓励各类用人单位对金融高层次人才建立短期激励和股权、期权等中长期激励。</a:t>
            </a:r>
            <a:endParaRPr kumimoji="0" lang="zh-CN" altLang="en-US" sz="1800" b="0" i="0" u="none" strike="noStrike" cap="none" spc="0" normalizeH="0" baseline="0" noProof="1" dirty="0" smtClean="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4997450" y="515620"/>
            <a:ext cx="7194550" cy="1322070"/>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第八章</a:t>
            </a:r>
            <a:r>
              <a:rPr lang="en-US" altLang="zh-CN" sz="4000">
                <a:solidFill>
                  <a:schemeClr val="accent1"/>
                </a:solidFill>
                <a:latin typeface="微软雅黑" panose="020B0503020204020204" charset="-122"/>
                <a:ea typeface="微软雅黑" panose="020B0503020204020204" charset="-122"/>
              </a:rPr>
              <a:t>  </a:t>
            </a:r>
            <a:r>
              <a:rPr lang="zh-CN" sz="4000">
                <a:solidFill>
                  <a:schemeClr val="accent1"/>
                </a:solidFill>
                <a:latin typeface="微软雅黑" panose="020B0503020204020204" charset="-122"/>
                <a:ea typeface="微软雅黑" panose="020B0503020204020204" charset="-122"/>
                <a:sym typeface="+mn-ea"/>
              </a:rPr>
              <a:t>加强金融人才队伍建设</a:t>
            </a:r>
            <a:r>
              <a:rPr lang="en-US" altLang="zh-CN" sz="4000">
                <a:solidFill>
                  <a:schemeClr val="accent1"/>
                </a:solidFill>
                <a:latin typeface="微软雅黑" panose="020B0503020204020204" charset="-122"/>
                <a:ea typeface="微软雅黑" panose="020B0503020204020204" charset="-122"/>
                <a:sym typeface="+mn-ea"/>
              </a:rPr>
              <a:t>  </a:t>
            </a:r>
            <a:r>
              <a:rPr lang="zh-CN" altLang="en-US" sz="4000">
                <a:solidFill>
                  <a:schemeClr val="accent1"/>
                </a:solidFill>
                <a:latin typeface="微软雅黑" panose="020B0503020204020204" charset="-122"/>
                <a:ea typeface="微软雅黑" panose="020B0503020204020204" charset="-122"/>
                <a:sym typeface="+mn-ea"/>
              </a:rPr>
              <a:t>全面提升金融</a:t>
            </a:r>
            <a:r>
              <a:rPr lang="en-US" altLang="zh-CN" sz="4000">
                <a:solidFill>
                  <a:schemeClr val="accent1"/>
                </a:solidFill>
                <a:latin typeface="微软雅黑" panose="020B0503020204020204" charset="-122"/>
                <a:ea typeface="微软雅黑" panose="020B0503020204020204" charset="-122"/>
                <a:sym typeface="+mn-ea"/>
              </a:rPr>
              <a:t>“</a:t>
            </a:r>
            <a:r>
              <a:rPr lang="zh-CN" altLang="en-US" sz="4000">
                <a:solidFill>
                  <a:schemeClr val="accent1"/>
                </a:solidFill>
                <a:latin typeface="微软雅黑" panose="020B0503020204020204" charset="-122"/>
                <a:ea typeface="微软雅黑" panose="020B0503020204020204" charset="-122"/>
                <a:sym typeface="+mn-ea"/>
              </a:rPr>
              <a:t>软实力</a:t>
            </a:r>
            <a:r>
              <a:rPr lang="en-US" altLang="zh-CN" sz="4000">
                <a:solidFill>
                  <a:schemeClr val="accent1"/>
                </a:solidFill>
                <a:latin typeface="微软雅黑" panose="020B0503020204020204" charset="-122"/>
                <a:ea typeface="微软雅黑" panose="020B0503020204020204" charset="-122"/>
                <a:sym typeface="+mn-ea"/>
              </a:rPr>
              <a:t>”</a:t>
            </a:r>
            <a:endParaRPr lang="en-US" altLang="zh-CN" sz="4000">
              <a:solidFill>
                <a:schemeClr val="accent1"/>
              </a:solidFill>
              <a:latin typeface="微软雅黑" panose="020B0503020204020204" charset="-122"/>
              <a:ea typeface="微软雅黑" panose="020B0503020204020204" charset="-122"/>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5730" y="2390140"/>
            <a:ext cx="11939905" cy="4171950"/>
          </a:xfrm>
        </p:spPr>
        <p:txBody>
          <a:bodyPr>
            <a:noAutofit/>
          </a:bodyPr>
          <a:lstStyle/>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本章主要</a:t>
            </a:r>
            <a:r>
              <a:rPr kumimoji="0"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通过以“头号工程”的力度抓紧抓实“百县千镇万村高质量发展工程”，锚定“创先”定位，积极引导和全力汇聚金融“活水”，不断强化金融支持“百千万工程”发展向更高水平、更高质量迈进。</a:t>
            </a:r>
            <a:endParaRPr kumimoji="0"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深刻认识“百千万工程”作为“头号工程”的重大意义</a:t>
            </a:r>
            <a:r>
              <a:rPr kumimoji="0" lang="zh-CN"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a:t>
            </a:r>
            <a:r>
              <a:rPr kumimoji="0" 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要进一步增强坐不住、等不起、慢不得的紧迫感责任感使命感，按照省委“1310”具体部署、市委“打造广东高质量发展新增长极”工作部署，切实推动惠东“百千万工程”落地见效。</a:t>
            </a:r>
            <a:r>
              <a:rPr kumimoji="0" lang="zh-CN"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加强谋划部署，构建工作一体推进体系。</a:t>
            </a:r>
            <a:r>
              <a:rPr kumimoji="0" 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鼓励县内金融机构根据各自服务网络体系特点，积极探索推动工作制度化、常态化和科学化，全面推动金融支持“百千万工程”各项工作落实落细。</a:t>
            </a:r>
            <a:r>
              <a:rPr kumimoji="0" lang="zh-CN"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强化政策配套措施。</a:t>
            </a:r>
            <a:r>
              <a:rPr kumimoji="0" lang="zh-CN"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出台完善金融支持“百千万工程”政策措施，加强货币政策工具支持。</a:t>
            </a:r>
            <a:r>
              <a:rPr kumimoji="0" lang="zh-CN" sz="1800" b="0" i="0" u="none" strike="noStrike" kern="1200" cap="none" spc="0" normalizeH="0" baseline="0" noProof="1" dirty="0" smtClean="0">
                <a:solidFill>
                  <a:srgbClr val="FF0000"/>
                </a:solidFill>
                <a:latin typeface="微软雅黑" panose="020B0503020204020204" charset="-122"/>
                <a:ea typeface="微软雅黑" panose="020B0503020204020204" charset="-122"/>
                <a:cs typeface="微软雅黑" panose="020B0503020204020204" charset="-122"/>
              </a:rPr>
              <a:t>构建多元金融支持体系。</a:t>
            </a:r>
            <a:r>
              <a:rPr kumimoji="0" lang="zh-CN"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rPr>
              <a:t>深化提升金融产品服务质效，强化政银企融资平台对接。</a:t>
            </a:r>
            <a:endParaRPr kumimoji="0" lang="zh-CN" sz="1800" b="0" i="0" u="none" strike="noStrike" kern="1200" cap="none" spc="0" normalizeH="0" baseline="0" noProof="1" dirty="0" smtClean="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3312160" y="640080"/>
            <a:ext cx="8879840" cy="1322070"/>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第九章</a:t>
            </a:r>
            <a:r>
              <a:rPr lang="en-US" altLang="zh-CN" sz="4000">
                <a:solidFill>
                  <a:schemeClr val="accent1"/>
                </a:solidFill>
                <a:latin typeface="微软雅黑" panose="020B0503020204020204" charset="-122"/>
                <a:ea typeface="微软雅黑" panose="020B0503020204020204" charset="-122"/>
              </a:rPr>
              <a:t>  </a:t>
            </a:r>
            <a:r>
              <a:rPr lang="zh-CN" altLang="en-US" sz="4000">
                <a:solidFill>
                  <a:schemeClr val="accent1"/>
                </a:solidFill>
                <a:latin typeface="微软雅黑" panose="020B0503020204020204" charset="-122"/>
                <a:ea typeface="微软雅黑" panose="020B0503020204020204" charset="-122"/>
                <a:sym typeface="+mn-ea"/>
              </a:rPr>
              <a:t>积极汇聚金融资源</a:t>
            </a:r>
            <a:r>
              <a:rPr lang="en-US" altLang="zh-CN" sz="4000" spc="-100" dirty="0" smtClean="0">
                <a:uFillTx/>
                <a:latin typeface="微软雅黑" panose="020B0503020204020204" charset="-122"/>
                <a:ea typeface="微软雅黑" panose="020B0503020204020204" charset="-122"/>
                <a:cs typeface="微软雅黑" panose="020B0503020204020204" charset="-122"/>
                <a:sym typeface="+mn-ea"/>
              </a:rPr>
              <a:t>   </a:t>
            </a:r>
            <a:r>
              <a:rPr lang="zh-CN" altLang="en-US" sz="4000">
                <a:solidFill>
                  <a:schemeClr val="accent1"/>
                </a:solidFill>
                <a:latin typeface="微软雅黑" panose="020B0503020204020204" charset="-122"/>
                <a:ea typeface="微软雅黑" panose="020B0503020204020204" charset="-122"/>
                <a:sym typeface="+mn-ea"/>
              </a:rPr>
              <a:t>全力支持“百县千镇万村高质量发展工程”</a:t>
            </a:r>
            <a:endParaRPr lang="zh-CN" altLang="en-US" sz="4000">
              <a:solidFill>
                <a:schemeClr val="accent1"/>
              </a:solidFill>
              <a:latin typeface="微软雅黑" panose="020B0503020204020204" charset="-122"/>
              <a:ea typeface="微软雅黑" panose="020B0503020204020204" charset="-122"/>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5730" y="2390140"/>
            <a:ext cx="11939905" cy="4171950"/>
          </a:xfrm>
        </p:spPr>
        <p:txBody>
          <a:bodyPr>
            <a:noAutofit/>
          </a:bodyPr>
          <a:lstStyle/>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本章主要明确了坚持党对金融工作的领导、加强规划实施组织保障、加大金融政策支持力度等相关事项。</a:t>
            </a: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endPar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endParaRPr>
          </a:p>
          <a:p>
            <a:pPr marL="0" marR="0" indent="0" algn="l" defTabSz="914400" rtl="0" fontAlgn="auto">
              <a:lnSpc>
                <a:spcPts val="3500"/>
              </a:lnSpc>
              <a:spcBef>
                <a:spcPts val="0"/>
              </a:spcBef>
              <a:spcAft>
                <a:spcPct val="0"/>
              </a:spcAft>
              <a:buClrTx/>
              <a:buSzTx/>
              <a:buFont typeface="Arial" panose="020B0604020202020204" pitchFamily="34" charset="0"/>
              <a:buNone/>
            </a:pPr>
            <a:r>
              <a:rPr kumimoji="0" lang="en-US" altLang="zh-CN"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       </a:t>
            </a:r>
            <a:r>
              <a:rPr kumimoji="0" lang="zh-CN" altLang="en-US" sz="1800" b="0" i="0" u="none" strike="noStrike" kern="1200" cap="none" spc="0" normalizeH="0" baseline="0" noProof="1" dirty="0" smtClean="0">
                <a:solidFill>
                  <a:schemeClr val="tx1"/>
                </a:solidFill>
                <a:latin typeface="微软雅黑" panose="020B0503020204020204" charset="-122"/>
                <a:ea typeface="微软雅黑" panose="020B0503020204020204" charset="-122"/>
                <a:cs typeface="微软雅黑" panose="020B0503020204020204" charset="-122"/>
              </a:rPr>
              <a:t>贯彻落实中央金融工作会议精神，</a:t>
            </a:r>
            <a:r>
              <a:rPr kumimoji="0" lang="zh-CN" altLang="en-US" sz="1800" b="0" i="0" u="none" strike="noStrike" cap="none" spc="0" normalizeH="0" baseline="0" noProof="1" dirty="0" smtClean="0">
                <a:latin typeface="微软雅黑" panose="020B0503020204020204" charset="-122"/>
                <a:ea typeface="微软雅黑" panose="020B0503020204020204" charset="-122"/>
                <a:cs typeface="微软雅黑" panose="020B0503020204020204" charset="-122"/>
              </a:rPr>
              <a:t>始终</a:t>
            </a:r>
            <a:r>
              <a:rPr kumimoji="0" lang="zh-CN" altLang="en-US" sz="1800" b="0" i="0" u="none" strike="noStrike"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坚持党对金融工作的集中统一领导</a:t>
            </a:r>
            <a:r>
              <a:rPr kumimoji="0" lang="zh-CN" altLang="en-US" sz="1800" b="0" i="0" u="none" strike="noStrike" cap="none" spc="0" normalizeH="0" baseline="0" noProof="1" dirty="0" smtClean="0">
                <a:latin typeface="微软雅黑" panose="020B0503020204020204" charset="-122"/>
                <a:ea typeface="微软雅黑" panose="020B0503020204020204" charset="-122"/>
                <a:cs typeface="微软雅黑" panose="020B0503020204020204" charset="-122"/>
              </a:rPr>
              <a:t>，按照党中央决策部署，贯彻实施金融领域的重大方针政策、战略规划和重大改革开放举措，</a:t>
            </a:r>
            <a:r>
              <a:rPr kumimoji="0" lang="zh-CN" altLang="en-US" sz="1800" b="0" i="0" u="none" strike="noStrike"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加强各级党政领导干部金融能力建设</a:t>
            </a:r>
            <a:r>
              <a:rPr kumimoji="0" lang="zh-CN" altLang="en-US" sz="1800" b="0" i="0" u="none" strike="noStrike" cap="none" spc="0" normalizeH="0" baseline="0" noProof="1" dirty="0" smtClean="0">
                <a:latin typeface="微软雅黑" panose="020B0503020204020204" charset="-122"/>
                <a:ea typeface="微软雅黑" panose="020B0503020204020204" charset="-122"/>
                <a:cs typeface="微软雅黑" panose="020B0503020204020204" charset="-122"/>
              </a:rPr>
              <a:t>，探索地方政府与大型金融机构间的交叉挂职机制。</a:t>
            </a:r>
            <a:r>
              <a:rPr kumimoji="0" lang="zh-CN" altLang="en-US" sz="1800" b="0" i="0" u="none" strike="noStrike" cap="none" spc="0" normalizeH="0" baseline="0" noProof="1" dirty="0" smtClean="0">
                <a:solidFill>
                  <a:srgbClr val="C00000"/>
                </a:solidFill>
                <a:latin typeface="微软雅黑" panose="020B0503020204020204" charset="-122"/>
                <a:ea typeface="微软雅黑" panose="020B0503020204020204" charset="-122"/>
                <a:cs typeface="微软雅黑" panose="020B0503020204020204" charset="-122"/>
              </a:rPr>
              <a:t>强化金融廉洁机制建设</a:t>
            </a:r>
            <a:r>
              <a:rPr kumimoji="0" lang="zh-CN" altLang="en-US" sz="1800" b="0" i="0" u="none" strike="noStrike" cap="none" spc="0" normalizeH="0" baseline="0" noProof="1" dirty="0" smtClean="0">
                <a:latin typeface="微软雅黑" panose="020B0503020204020204" charset="-122"/>
                <a:ea typeface="微软雅黑" panose="020B0503020204020204" charset="-122"/>
                <a:cs typeface="微软雅黑" panose="020B0503020204020204" charset="-122"/>
              </a:rPr>
              <a:t>，在全县金融系统进一步加强法律、党纪和道德规范建设，严格落实中央八项规定精神，驰而不息纠正“四风”，形成廉洁从政、廉洁从业的良好风气。</a:t>
            </a:r>
            <a:endParaRPr kumimoji="0" lang="zh-CN" altLang="en-US" sz="1800" b="0" i="0" u="none" strike="noStrike" cap="none" spc="0" normalizeH="0" baseline="0" noProof="1" dirty="0" smtClean="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5533390" y="515620"/>
            <a:ext cx="6228080" cy="706755"/>
          </a:xfrm>
          <a:prstGeom prst="rect">
            <a:avLst/>
          </a:prstGeom>
          <a:noFill/>
        </p:spPr>
        <p:txBody>
          <a:bodyPr wrap="square" rtlCol="0">
            <a:spAutoFit/>
          </a:bodyPr>
          <a:p>
            <a:r>
              <a:rPr lang="zh-CN" altLang="en-US" sz="4000">
                <a:solidFill>
                  <a:schemeClr val="accent1"/>
                </a:solidFill>
                <a:latin typeface="微软雅黑" panose="020B0503020204020204" charset="-122"/>
                <a:ea typeface="微软雅黑" panose="020B0503020204020204" charset="-122"/>
              </a:rPr>
              <a:t>第十章</a:t>
            </a:r>
            <a:r>
              <a:rPr lang="en-US" altLang="zh-CN" sz="4000">
                <a:solidFill>
                  <a:schemeClr val="accent1"/>
                </a:solidFill>
                <a:latin typeface="微软雅黑" panose="020B0503020204020204" charset="-122"/>
                <a:ea typeface="微软雅黑" panose="020B0503020204020204" charset="-122"/>
              </a:rPr>
              <a:t>  </a:t>
            </a:r>
            <a:r>
              <a:rPr lang="zh-CN" sz="4000">
                <a:solidFill>
                  <a:schemeClr val="accent1"/>
                </a:solidFill>
                <a:latin typeface="微软雅黑" panose="020B0503020204020204" charset="-122"/>
                <a:ea typeface="微软雅黑" panose="020B0503020204020204" charset="-122"/>
                <a:sym typeface="+mn-ea"/>
              </a:rPr>
              <a:t>强化规划实施保障</a:t>
            </a:r>
            <a:endParaRPr lang="zh-CN" sz="4000">
              <a:solidFill>
                <a:schemeClr val="accent1"/>
              </a:solidFill>
              <a:latin typeface="微软雅黑" panose="020B0503020204020204" charset="-122"/>
              <a:ea typeface="微软雅黑" panose="020B0503020204020204" charset="-122"/>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charRg st="2" end="2"/>
                                            </p:txEl>
                                          </p:spTgt>
                                        </p:tgtEl>
                                        <p:attrNameLst>
                                          <p:attrName>style.visibility</p:attrName>
                                        </p:attrNameLst>
                                      </p:cBhvr>
                                      <p:to>
                                        <p:strVal val="visible"/>
                                      </p:to>
                                    </p:set>
                                    <p:animEffect transition="in" filter="dissolve">
                                      <p:cBhvr>
                                        <p:cTn id="7" dur="500"/>
                                        <p:tgtEl>
                                          <p:spTgt spid="3">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PP_MARK_KEY" val="82a8055b-9897-4ea6-a05c-e9152566630f"/>
  <p:tag name="COMMONDATA" val="eyJoZGlkIjoiNmVjZjAwZDdhODYxMGZkMTE1ZTUyYWNiNmRlMzYxNTgifQ=="/>
  <p:tag name="commondata" val="eyJoZGlkIjoiNzRjZTNiYjdiYTFjYWNmMGY5MDcwOGZiMjEyYzY2MTkifQ=="/>
</p:tagLst>
</file>

<file path=ppt/theme/theme1.xml><?xml version="1.0" encoding="utf-8"?>
<a:theme xmlns:a="http://schemas.openxmlformats.org/drawingml/2006/main" name="水汽尾迹">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6223</Words>
  <Application>WPS 演示</Application>
  <PresentationFormat>宽屏</PresentationFormat>
  <Paragraphs>133</Paragraphs>
  <Slides>16</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16</vt:i4>
      </vt:variant>
    </vt:vector>
  </HeadingPairs>
  <TitlesOfParts>
    <vt:vector size="25" baseType="lpstr">
      <vt:lpstr>Arial</vt:lpstr>
      <vt:lpstr>宋体</vt:lpstr>
      <vt:lpstr>Wingdings</vt:lpstr>
      <vt:lpstr>微软雅黑</vt:lpstr>
      <vt:lpstr>楷体</vt:lpstr>
      <vt:lpstr>Century Gothic</vt:lpstr>
      <vt:lpstr>Arial Unicode MS</vt:lpstr>
      <vt:lpstr>Calibri</vt:lpstr>
      <vt:lpstr>水汽尾迹</vt:lpstr>
      <vt:lpstr>《惠东县金融改革发展“十四五”规划》 政策解读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奥特曼</cp:lastModifiedBy>
  <cp:revision>215</cp:revision>
  <dcterms:created xsi:type="dcterms:W3CDTF">2019-06-19T02:08:00Z</dcterms:created>
  <dcterms:modified xsi:type="dcterms:W3CDTF">2024-02-29T02:54:32Z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2052-12.1.0.16388</vt:lpwstr>
  </property>
  <property fmtid="{D5CDD505-2E9C-101B-9397-08002B2CF9AE}" pid="3" name="ICV">
    <vt:lpwstr>C6BAF372E9E94DE0944CEE8773579F49_12</vt:lpwstr>
  </property>
</Properties>
</file>